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57" r:id="rId4"/>
  </p:sldMasterIdLst>
  <p:sldIdLst>
    <p:sldId id="256" r:id="rId5"/>
    <p:sldId id="257" r:id="rId6"/>
    <p:sldId id="282" r:id="rId7"/>
    <p:sldId id="258" r:id="rId8"/>
    <p:sldId id="259" r:id="rId9"/>
    <p:sldId id="267" r:id="rId10"/>
    <p:sldId id="264" r:id="rId11"/>
    <p:sldId id="285" r:id="rId12"/>
    <p:sldId id="265" r:id="rId13"/>
    <p:sldId id="287" r:id="rId14"/>
    <p:sldId id="266" r:id="rId15"/>
    <p:sldId id="288" r:id="rId16"/>
    <p:sldId id="269" r:id="rId17"/>
    <p:sldId id="268" r:id="rId18"/>
    <p:sldId id="301" r:id="rId19"/>
    <p:sldId id="313" r:id="rId20"/>
    <p:sldId id="303" r:id="rId21"/>
    <p:sldId id="304" r:id="rId22"/>
    <p:sldId id="305" r:id="rId23"/>
    <p:sldId id="302" r:id="rId24"/>
    <p:sldId id="314" r:id="rId25"/>
    <p:sldId id="315" r:id="rId26"/>
    <p:sldId id="316" r:id="rId27"/>
    <p:sldId id="294" r:id="rId28"/>
    <p:sldId id="274" r:id="rId29"/>
    <p:sldId id="275" r:id="rId30"/>
    <p:sldId id="297" r:id="rId31"/>
    <p:sldId id="298" r:id="rId32"/>
    <p:sldId id="296" r:id="rId33"/>
    <p:sldId id="295" r:id="rId34"/>
    <p:sldId id="299" r:id="rId35"/>
    <p:sldId id="300" r:id="rId36"/>
    <p:sldId id="317" r:id="rId37"/>
    <p:sldId id="318" r:id="rId38"/>
    <p:sldId id="319" r:id="rId39"/>
    <p:sldId id="320" r:id="rId40"/>
    <p:sldId id="321" r:id="rId41"/>
    <p:sldId id="322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283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A7AB6-EB0F-46BF-90C5-BF1EF1337CC7}" v="93" dt="2022-07-19T15:13:53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5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8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0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1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65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6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38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4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9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FA6601-2324-47D0-AA88-2762C006911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9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ponents101.com/motors/servo-motor-basics-pinout-datashee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s-online.com/3432/A700000007927576.pdf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drive.google.com/file/d/1ILcT4oXj9GX8DXqPTRbnsRM1xtLKLiQE/view?usp=drives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1A33-EF8B-46BC-BAB6-DDBF6FC38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975" y="2490447"/>
            <a:ext cx="9144000" cy="1877106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800" dirty="0">
                <a:effectLst/>
                <a:latin typeface="+mn-lt"/>
                <a:ea typeface="Batang" panose="02030600000101010101" pitchFamily="18" charset="-127"/>
              </a:rPr>
            </a:br>
            <a:br>
              <a:rPr lang="en-US" sz="2800" b="1" dirty="0">
                <a:effectLst/>
                <a:latin typeface="+mn-lt"/>
                <a:ea typeface="Batang" panose="02030600000101010101" pitchFamily="18" charset="-127"/>
              </a:rPr>
            </a:br>
            <a:r>
              <a:rPr lang="en-US" sz="4900" b="1" dirty="0">
                <a:effectLst/>
                <a:latin typeface="+mn-lt"/>
                <a:ea typeface="Batang" panose="02030600000101010101" pitchFamily="18" charset="-127"/>
              </a:rPr>
              <a:t>Automatic Coconut Breaking, Scraping, and Grinding </a:t>
            </a:r>
            <a:r>
              <a:rPr lang="en-US" sz="4900" b="1" dirty="0">
                <a:latin typeface="+mn-lt"/>
                <a:ea typeface="Batang" panose="02030600000101010101" pitchFamily="18" charset="-127"/>
              </a:rPr>
              <a:t>M</a:t>
            </a:r>
            <a:r>
              <a:rPr lang="en-US" sz="4900" b="1" dirty="0">
                <a:effectLst/>
                <a:latin typeface="+mn-lt"/>
                <a:ea typeface="Batang" panose="02030600000101010101" pitchFamily="18" charset="-127"/>
              </a:rPr>
              <a:t>achine</a:t>
            </a:r>
            <a:b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</a:b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B5E63-08BB-4222-A97B-E8A48D180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7975" y="4507107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r"/>
            <a:endParaRPr lang="en-US" sz="3600" dirty="0"/>
          </a:p>
          <a:p>
            <a:pPr algn="r"/>
            <a:endParaRPr lang="en-US" sz="3600" dirty="0"/>
          </a:p>
          <a:p>
            <a:pPr algn="r"/>
            <a:r>
              <a:rPr lang="en-US" sz="3500" dirty="0"/>
              <a:t>Group No:15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4C2FE-3E9C-4406-B1C4-F379C1F079AC}"/>
              </a:ext>
            </a:extLst>
          </p:cNvPr>
          <p:cNvSpPr txBox="1"/>
          <p:nvPr/>
        </p:nvSpPr>
        <p:spPr>
          <a:xfrm>
            <a:off x="4245429" y="695131"/>
            <a:ext cx="3303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1900 (ICT Project)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0864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A4030C-3891-32FE-D02C-5BA806EC1E27}"/>
              </a:ext>
            </a:extLst>
          </p:cNvPr>
          <p:cNvSpPr txBox="1">
            <a:spLocks/>
          </p:cNvSpPr>
          <p:nvPr/>
        </p:nvSpPr>
        <p:spPr>
          <a:xfrm>
            <a:off x="1267408" y="186612"/>
            <a:ext cx="10515600" cy="849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Circuit Diagram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2CDD0-7698-3648-3E11-1E61A1A3A386}"/>
              </a:ext>
            </a:extLst>
          </p:cNvPr>
          <p:cNvSpPr txBox="1"/>
          <p:nvPr/>
        </p:nvSpPr>
        <p:spPr>
          <a:xfrm>
            <a:off x="4230656" y="6008502"/>
            <a:ext cx="340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4 –Circuit Diagram(Labeled)</a:t>
            </a:r>
          </a:p>
        </p:txBody>
      </p:sp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7E241D95-367B-F0C3-1A7C-BDEEE022D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50" y="1035698"/>
            <a:ext cx="6718040" cy="497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146-3DC7-4B61-A6F0-C81AE36703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7408" y="186612"/>
            <a:ext cx="10515600" cy="849086"/>
          </a:xfrm>
        </p:spPr>
        <p:txBody>
          <a:bodyPr/>
          <a:lstStyle/>
          <a:p>
            <a:r>
              <a:rPr lang="en-US" b="1" dirty="0"/>
              <a:t>Circuit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559E9-799B-4FB3-B4F1-BE70119EF472}"/>
              </a:ext>
            </a:extLst>
          </p:cNvPr>
          <p:cNvSpPr txBox="1"/>
          <p:nvPr/>
        </p:nvSpPr>
        <p:spPr>
          <a:xfrm>
            <a:off x="4429708" y="5937223"/>
            <a:ext cx="3332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5 –Circuit Diagram(Connected)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AC571EC-3689-2EE8-7206-772533A91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55" y="1035698"/>
            <a:ext cx="6820678" cy="49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1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36D4-32EB-0508-C1E1-09D8D2699B46}"/>
              </a:ext>
            </a:extLst>
          </p:cNvPr>
          <p:cNvSpPr txBox="1">
            <a:spLocks/>
          </p:cNvSpPr>
          <p:nvPr/>
        </p:nvSpPr>
        <p:spPr>
          <a:xfrm>
            <a:off x="1267408" y="186612"/>
            <a:ext cx="10515600" cy="849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DD4BE-07F5-7476-2C09-7B79CB8C7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5" t="13220" r="13718" b="14530"/>
          <a:stretch/>
        </p:blipFill>
        <p:spPr bwMode="auto">
          <a:xfrm>
            <a:off x="1398037" y="1035698"/>
            <a:ext cx="9144001" cy="49380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9549-CA61-E037-C548-8D0377B289A1}"/>
              </a:ext>
            </a:extLst>
          </p:cNvPr>
          <p:cNvSpPr txBox="1"/>
          <p:nvPr/>
        </p:nvSpPr>
        <p:spPr>
          <a:xfrm>
            <a:off x="4429708" y="5973770"/>
            <a:ext cx="3332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6 –PCB Design</a:t>
            </a:r>
          </a:p>
        </p:txBody>
      </p:sp>
    </p:spTree>
    <p:extLst>
      <p:ext uri="{BB962C8B-B14F-4D97-AF65-F5344CB8AC3E}">
        <p14:creationId xmlns:p14="http://schemas.microsoft.com/office/powerpoint/2010/main" val="287121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85C42-872A-41BB-9FE3-EE0A359F8A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803" y="1080262"/>
            <a:ext cx="10772775" cy="5236561"/>
          </a:xfrm>
        </p:spPr>
        <p:txBody>
          <a:bodyPr>
            <a:normAutofit fontScale="70000" lnSpcReduction="20000"/>
          </a:bodyPr>
          <a:lstStyle/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100" b="1" dirty="0">
                <a:effectLst/>
                <a:ea typeface="Batang" panose="02030600000101010101" pitchFamily="18" charset="-127"/>
              </a:rPr>
              <a:t>: 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Atmel Studio 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a typeface="Batang" panose="02030600000101010101" pitchFamily="18" charset="-127"/>
              </a:rPr>
              <a:t>Proteus</a:t>
            </a:r>
            <a:r>
              <a:rPr lang="en-US" sz="2000" dirty="0">
                <a:effectLst/>
                <a:ea typeface="Batang" panose="02030600000101010101" pitchFamily="18" charset="-127"/>
              </a:rPr>
              <a:t> software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Blender software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err="1">
                <a:effectLst/>
                <a:ea typeface="Batang" panose="02030600000101010101" pitchFamily="18" charset="-127"/>
              </a:rPr>
              <a:t>Kicad</a:t>
            </a:r>
            <a:r>
              <a:rPr lang="en-US" sz="2000" dirty="0">
                <a:effectLst/>
                <a:ea typeface="Batang" panose="02030600000101010101" pitchFamily="18" charset="-127"/>
              </a:rPr>
              <a:t> software</a:t>
            </a:r>
          </a:p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sz="2100" b="1" dirty="0">
                <a:effectLst/>
                <a:ea typeface="Batang" panose="02030600000101010101" pitchFamily="18" charset="-127"/>
              </a:rPr>
              <a:t>: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Microcontroller: Atmega32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IR Sensor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Ultrasonic sensor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Keypad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a typeface="Batang" panose="02030600000101010101" pitchFamily="18" charset="-127"/>
              </a:rPr>
              <a:t>Buzzer</a:t>
            </a:r>
            <a:endParaRPr lang="en-US" sz="2000" dirty="0">
              <a:effectLst/>
              <a:ea typeface="Batang" panose="02030600000101010101" pitchFamily="18" charset="-127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Display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Stepper motor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Servo motor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DC motor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Push button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ea typeface="Batang" panose="02030600000101010101" pitchFamily="18" charset="-127"/>
              </a:rPr>
              <a:t>Blender system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a typeface="Batang" panose="02030600000101010101" pitchFamily="18" charset="-127"/>
              </a:rPr>
              <a:t>Color sensor</a:t>
            </a:r>
            <a:endParaRPr lang="en-US" sz="2000" dirty="0">
              <a:effectLst/>
              <a:ea typeface="Batang" panose="02030600000101010101" pitchFamily="18" charset="-127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26234-D94D-471A-B40F-26F1233A61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3238" y="291888"/>
            <a:ext cx="10058400" cy="788375"/>
          </a:xfrm>
        </p:spPr>
        <p:txBody>
          <a:bodyPr/>
          <a:lstStyle/>
          <a:p>
            <a:r>
              <a:rPr lang="en-US" b="1" dirty="0"/>
              <a:t>Resources Requirements</a:t>
            </a:r>
          </a:p>
        </p:txBody>
      </p:sp>
      <p:pic>
        <p:nvPicPr>
          <p:cNvPr id="19" name="Picture 18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9C6C6F7-8745-4DE4-846F-E35AF3C2A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043" y="5043633"/>
            <a:ext cx="919163" cy="919163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D10CD-E75E-421F-ABB6-8859C9622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14" y="1317349"/>
            <a:ext cx="1291666" cy="1066801"/>
          </a:xfrm>
          <a:prstGeom prst="rect">
            <a:avLst/>
          </a:prstGeom>
        </p:spPr>
      </p:pic>
      <p:pic>
        <p:nvPicPr>
          <p:cNvPr id="23" name="Picture 22" descr="A picture containing camera, projector, adapter&#10;&#10;Description automatically generated">
            <a:extLst>
              <a:ext uri="{FF2B5EF4-FFF2-40B4-BE49-F238E27FC236}">
                <a16:creationId xmlns:a16="http://schemas.microsoft.com/office/drawing/2014/main" id="{5C654812-B26F-41A4-A61E-EDCB08869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06" y="1535870"/>
            <a:ext cx="847725" cy="847725"/>
          </a:xfrm>
          <a:prstGeom prst="rect">
            <a:avLst/>
          </a:prstGeom>
        </p:spPr>
      </p:pic>
      <p:pic>
        <p:nvPicPr>
          <p:cNvPr id="25" name="Picture 24" descr="A picture containing text, electronics, calculator, keyboard&#10;&#10;Description automatically generated">
            <a:extLst>
              <a:ext uri="{FF2B5EF4-FFF2-40B4-BE49-F238E27FC236}">
                <a16:creationId xmlns:a16="http://schemas.microsoft.com/office/drawing/2014/main" id="{8F1E50A6-2686-4E46-A6C8-650C9EEC0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7898" y="3368076"/>
            <a:ext cx="1209352" cy="953148"/>
          </a:xfrm>
          <a:prstGeom prst="rect">
            <a:avLst/>
          </a:prstGeom>
        </p:spPr>
      </p:pic>
      <p:pic>
        <p:nvPicPr>
          <p:cNvPr id="27" name="Picture 26" descr="A picture containing electronics, loudspeaker&#10;&#10;Description automatically generated">
            <a:extLst>
              <a:ext uri="{FF2B5EF4-FFF2-40B4-BE49-F238E27FC236}">
                <a16:creationId xmlns:a16="http://schemas.microsoft.com/office/drawing/2014/main" id="{17F5BFFA-DC65-4376-869B-3AB5EDBBC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46" y="3223174"/>
            <a:ext cx="1066802" cy="1066802"/>
          </a:xfrm>
          <a:prstGeom prst="rect">
            <a:avLst/>
          </a:prstGeom>
        </p:spPr>
      </p:pic>
      <p:pic>
        <p:nvPicPr>
          <p:cNvPr id="29" name="Picture 2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14727C2-A6E7-4CD9-9D8A-3A5F81A0D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105" y="3125497"/>
            <a:ext cx="1395412" cy="1097577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529AB66F-C3DF-41D3-A24C-9BAF89B8B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03" y="4983438"/>
            <a:ext cx="1484314" cy="926212"/>
          </a:xfrm>
          <a:prstGeom prst="rect">
            <a:avLst/>
          </a:prstGeom>
        </p:spPr>
      </p:pic>
      <p:pic>
        <p:nvPicPr>
          <p:cNvPr id="33" name="Picture 3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9354B8C-1FAB-45E1-81ED-F90BEBC75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46" y="4983438"/>
            <a:ext cx="1183984" cy="11144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D080E6-00AF-431E-A354-FF942B1A6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38" y="127711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02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C6A6-13ED-45C2-9E3F-639746BA3F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4987" y="86961"/>
            <a:ext cx="10515600" cy="640820"/>
          </a:xfrm>
        </p:spPr>
        <p:txBody>
          <a:bodyPr anchor="ctr">
            <a:normAutofit fontScale="90000"/>
          </a:bodyPr>
          <a:lstStyle/>
          <a:p>
            <a:r>
              <a:rPr lang="en-US" sz="4500" b="1" dirty="0"/>
              <a:t>Cost Estimation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7E6FC7-2283-420F-B728-D71CB9052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15083"/>
              </p:ext>
            </p:extLst>
          </p:nvPr>
        </p:nvGraphicFramePr>
        <p:xfrm>
          <a:off x="1968756" y="690459"/>
          <a:ext cx="8341567" cy="5611392"/>
        </p:xfrm>
        <a:graphic>
          <a:graphicData uri="http://schemas.openxmlformats.org/drawingml/2006/table">
            <a:tbl>
              <a:tblPr firstRow="1" bandRow="1"/>
              <a:tblGrid>
                <a:gridCol w="2101698">
                  <a:extLst>
                    <a:ext uri="{9D8B030D-6E8A-4147-A177-3AD203B41FA5}">
                      <a16:colId xmlns:a16="http://schemas.microsoft.com/office/drawing/2014/main" val="1710970702"/>
                    </a:ext>
                  </a:extLst>
                </a:gridCol>
                <a:gridCol w="2036473">
                  <a:extLst>
                    <a:ext uri="{9D8B030D-6E8A-4147-A177-3AD203B41FA5}">
                      <a16:colId xmlns:a16="http://schemas.microsoft.com/office/drawing/2014/main" val="375067880"/>
                    </a:ext>
                  </a:extLst>
                </a:gridCol>
                <a:gridCol w="2101698">
                  <a:extLst>
                    <a:ext uri="{9D8B030D-6E8A-4147-A177-3AD203B41FA5}">
                      <a16:colId xmlns:a16="http://schemas.microsoft.com/office/drawing/2014/main" val="3958713205"/>
                    </a:ext>
                  </a:extLst>
                </a:gridCol>
                <a:gridCol w="2101698">
                  <a:extLst>
                    <a:ext uri="{9D8B030D-6E8A-4147-A177-3AD203B41FA5}">
                      <a16:colId xmlns:a16="http://schemas.microsoft.com/office/drawing/2014/main" val="1726243215"/>
                    </a:ext>
                  </a:extLst>
                </a:gridCol>
              </a:tblGrid>
              <a:tr h="341151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Price (Rs)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Subtotal (Rs)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569748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Atmega32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60949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 sensor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160826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sensor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110956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Buzzer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080896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Keypad (4*3)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609197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Display (2*16)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281872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button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2671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Servo motor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327121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Stepper motor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928830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DC motor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18655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 sensor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213437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drivers</a:t>
                      </a: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780</a:t>
                      </a: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3120</a:t>
                      </a: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86684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I2C module</a:t>
                      </a: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340</a:t>
                      </a: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Arial" panose="020B0604020202020204" pitchFamily="34" charset="0"/>
                        </a:rPr>
                        <a:t>340</a:t>
                      </a: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636679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Finishing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019281"/>
                  </a:ext>
                </a:extLst>
              </a:tr>
              <a:tr h="34115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68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FFEA53-E33E-480B-8EEF-3BE2551CBDC4}"/>
              </a:ext>
            </a:extLst>
          </p:cNvPr>
          <p:cNvSpPr txBox="1"/>
          <p:nvPr/>
        </p:nvSpPr>
        <p:spPr>
          <a:xfrm>
            <a:off x="4979620" y="6432485"/>
            <a:ext cx="23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7 – Estimated cost </a:t>
            </a:r>
          </a:p>
        </p:txBody>
      </p:sp>
    </p:spTree>
    <p:extLst>
      <p:ext uri="{BB962C8B-B14F-4D97-AF65-F5344CB8AC3E}">
        <p14:creationId xmlns:p14="http://schemas.microsoft.com/office/powerpoint/2010/main" val="342450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15EC-EFA5-0243-E7AA-76783E8EF6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10545"/>
            <a:ext cx="10515600" cy="73739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Individual 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ontribution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 &amp;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 Responsibilities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1854-3609-36AD-A2EF-4CE7D42937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417637"/>
            <a:ext cx="10120604" cy="4544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Member 1 – </a:t>
            </a:r>
            <a:r>
              <a:rPr lang="en-US" sz="2500" b="1" dirty="0" err="1"/>
              <a:t>Nusky</a:t>
            </a:r>
            <a:r>
              <a:rPr lang="en-US" sz="2500" b="1" dirty="0"/>
              <a:t> M.N.N.(204146L)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2500" b="1" dirty="0"/>
              <a:t>Individual Contribution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Designing and programming the Ultrasonic sensor and LCD modules.</a:t>
            </a:r>
          </a:p>
          <a:p>
            <a:pPr marL="457200" lvl="1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b="1" dirty="0"/>
              <a:t>Responsibilities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basic microcontroller concepts.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simulation software and programming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design and program Ultrasonic sensor and LCD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6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8653" y="0"/>
            <a:ext cx="10058400" cy="1449387"/>
          </a:xfrm>
        </p:spPr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Technique – Ultrasonic sensor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CAEF5-251F-603A-CC06-F237870F0D91}"/>
              </a:ext>
            </a:extLst>
          </p:cNvPr>
          <p:cNvSpPr txBox="1"/>
          <p:nvPr/>
        </p:nvSpPr>
        <p:spPr>
          <a:xfrm>
            <a:off x="808651" y="5931072"/>
            <a:ext cx="10860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</a:t>
            </a:r>
            <a:r>
              <a:rPr lang="en-US" b="1" dirty="0" err="1"/>
              <a:t>Datasheet:https</a:t>
            </a:r>
            <a:r>
              <a:rPr lang="en-US" b="1" dirty="0"/>
              <a:t>://drive.google.com/file/d/1Ymw2fadnO43F6_2x_IDgbpbXdpRz8Obt/</a:t>
            </a:r>
            <a:r>
              <a:rPr lang="en-US" b="1" dirty="0" err="1"/>
              <a:t>view?usp</a:t>
            </a:r>
            <a:r>
              <a:rPr lang="en-US" b="1" dirty="0"/>
              <a:t>=sharing</a:t>
            </a:r>
          </a:p>
          <a:p>
            <a:endParaRPr lang="en-US" sz="1800" dirty="0"/>
          </a:p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7B3AE-AF39-6954-0864-D9AA2BB90E6E}"/>
              </a:ext>
            </a:extLst>
          </p:cNvPr>
          <p:cNvSpPr txBox="1"/>
          <p:nvPr/>
        </p:nvSpPr>
        <p:spPr>
          <a:xfrm>
            <a:off x="808651" y="1449387"/>
            <a:ext cx="11190516" cy="22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 used the ultrasonic sensor to identify whether the coconut water overflowed or not. 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fixed ultrasonic sensors in the 10 cm height above the tank.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a distance (height) below 15 cm ultrasonic sensor is given a signal to the buzzer, and it will be given to signal to the display.</a:t>
            </a:r>
            <a:endParaRPr lang="en-US" sz="2400" dirty="0"/>
          </a:p>
        </p:txBody>
      </p:sp>
      <p:pic>
        <p:nvPicPr>
          <p:cNvPr id="8" name="Picture 7" descr="A picture containing text, indoor, dining table&#10;&#10;Description automatically generated">
            <a:extLst>
              <a:ext uri="{FF2B5EF4-FFF2-40B4-BE49-F238E27FC236}">
                <a16:creationId xmlns:a16="http://schemas.microsoft.com/office/drawing/2014/main" id="{71E574B2-6B83-431E-9DCC-BA892385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63" y="3937982"/>
            <a:ext cx="2750476" cy="1753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19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6C8-7DFA-CEAD-83E1-954471C52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630" y="233882"/>
            <a:ext cx="10515600" cy="914466"/>
          </a:xfrm>
        </p:spPr>
        <p:txBody>
          <a:bodyPr/>
          <a:lstStyle/>
          <a:p>
            <a:r>
              <a:rPr lang="en-US" b="1" dirty="0"/>
              <a:t>Specification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2D9EA-35F1-94FF-D9D8-6A82C4E355B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66192" y="1548947"/>
            <a:ext cx="4938713" cy="4022725"/>
          </a:xfrm>
        </p:spPr>
        <p:txBody>
          <a:bodyPr>
            <a:normAutofit/>
          </a:bodyPr>
          <a:lstStyle/>
          <a:p>
            <a:r>
              <a:rPr lang="en-US" sz="2400" b="1" dirty="0"/>
              <a:t>Ultrasonic sensor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Working voltage: 5V DC</a:t>
            </a:r>
            <a:endParaRPr lang="en-US" sz="22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Working current: 15mA </a:t>
            </a:r>
            <a:endParaRPr lang="en-US" sz="22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Distance range : 2 - 400cm</a:t>
            </a:r>
            <a:endParaRPr lang="en-US" sz="22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Measuring angle: 15 degrees</a:t>
            </a:r>
            <a:endParaRPr lang="en-US" sz="22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Trigger input pulse: 10 micro-seconds</a:t>
            </a:r>
            <a:endParaRPr lang="en-US" sz="22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1AE02-CDC1-1978-AC4F-274017E8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905" y="1548947"/>
            <a:ext cx="3158002" cy="22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1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8AC5C-6E01-5C29-52C0-6F13B40D549F}"/>
              </a:ext>
            </a:extLst>
          </p:cNvPr>
          <p:cNvSpPr txBox="1"/>
          <p:nvPr/>
        </p:nvSpPr>
        <p:spPr>
          <a:xfrm>
            <a:off x="4199307" y="5649852"/>
            <a:ext cx="2499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8 – Ultrasonic sensor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D060A-31F6-3018-760F-0B19DFD6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06" y="1137266"/>
            <a:ext cx="6064897" cy="44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6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EA2F9-8C81-509C-B62A-A90253259F39}"/>
              </a:ext>
            </a:extLst>
          </p:cNvPr>
          <p:cNvSpPr txBox="1"/>
          <p:nvPr/>
        </p:nvSpPr>
        <p:spPr>
          <a:xfrm>
            <a:off x="4233177" y="5865664"/>
            <a:ext cx="2680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9 – Ultrasonic sensor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9997B-AA90-BFAA-8B8D-1BC6DA62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90" y="1123252"/>
            <a:ext cx="6587412" cy="46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4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B4A6-2773-4C72-A45A-2112E1B3D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4274" y="517252"/>
            <a:ext cx="10388600" cy="877887"/>
          </a:xfrm>
        </p:spPr>
        <p:txBody>
          <a:bodyPr>
            <a:normAutofit/>
          </a:bodyPr>
          <a:lstStyle/>
          <a:p>
            <a:r>
              <a:rPr lang="en-US" b="1" dirty="0"/>
              <a:t>Group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2C2011-B344-4901-AD46-49A9F8FE9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66295"/>
              </p:ext>
            </p:extLst>
          </p:nvPr>
        </p:nvGraphicFramePr>
        <p:xfrm>
          <a:off x="1186186" y="1732875"/>
          <a:ext cx="10411765" cy="4241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7931">
                  <a:extLst>
                    <a:ext uri="{9D8B030D-6E8A-4147-A177-3AD203B41FA5}">
                      <a16:colId xmlns:a16="http://schemas.microsoft.com/office/drawing/2014/main" val="2938475283"/>
                    </a:ext>
                  </a:extLst>
                </a:gridCol>
                <a:gridCol w="2637931">
                  <a:extLst>
                    <a:ext uri="{9D8B030D-6E8A-4147-A177-3AD203B41FA5}">
                      <a16:colId xmlns:a16="http://schemas.microsoft.com/office/drawing/2014/main" val="706971321"/>
                    </a:ext>
                  </a:extLst>
                </a:gridCol>
                <a:gridCol w="2637931">
                  <a:extLst>
                    <a:ext uri="{9D8B030D-6E8A-4147-A177-3AD203B41FA5}">
                      <a16:colId xmlns:a16="http://schemas.microsoft.com/office/drawing/2014/main" val="1144897539"/>
                    </a:ext>
                  </a:extLst>
                </a:gridCol>
                <a:gridCol w="2497972">
                  <a:extLst>
                    <a:ext uri="{9D8B030D-6E8A-4147-A177-3AD203B41FA5}">
                      <a16:colId xmlns:a16="http://schemas.microsoft.com/office/drawing/2014/main" val="99184448"/>
                    </a:ext>
                  </a:extLst>
                </a:gridCol>
              </a:tblGrid>
              <a:tr h="67036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Registration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19393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Nusky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M.N.N.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204146L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4083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Banu A.G.S.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204018X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4020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Karunaweera R.L.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204096G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78234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Kumarasingha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H.J.A.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204108A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70562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Lamahewage</a:t>
                      </a:r>
                      <a:r>
                        <a:rPr lang="en-US" dirty="0"/>
                        <a:t> D.R.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204114M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533685"/>
                  </a:ext>
                </a:extLst>
              </a:tr>
            </a:tbl>
          </a:graphicData>
        </a:graphic>
      </p:graphicFrame>
      <p:pic>
        <p:nvPicPr>
          <p:cNvPr id="6" name="Picture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BFB4E2E-E0EC-4918-9D5C-40851C932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6" y="2399985"/>
            <a:ext cx="544967" cy="704306"/>
          </a:xfrm>
          <a:prstGeom prst="rect">
            <a:avLst/>
          </a:prstGeom>
        </p:spPr>
      </p:pic>
      <p:pic>
        <p:nvPicPr>
          <p:cNvPr id="8" name="Picture 7" descr="A person wearing a white head scarf&#10;&#10;Description automatically generated with medium confidence">
            <a:extLst>
              <a:ext uri="{FF2B5EF4-FFF2-40B4-BE49-F238E27FC236}">
                <a16:creationId xmlns:a16="http://schemas.microsoft.com/office/drawing/2014/main" id="{88E5DDD9-C626-476B-9073-6BA1EE962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4" y="3129385"/>
            <a:ext cx="544967" cy="696800"/>
          </a:xfrm>
          <a:prstGeom prst="rect">
            <a:avLst/>
          </a:prstGeom>
        </p:spPr>
      </p:pic>
      <p:pic>
        <p:nvPicPr>
          <p:cNvPr id="10" name="Picture 9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A822A7A-9677-46EC-9989-ABA432C05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5" y="3837430"/>
            <a:ext cx="544967" cy="731943"/>
          </a:xfrm>
          <a:prstGeom prst="rect">
            <a:avLst/>
          </a:prstGeom>
        </p:spPr>
      </p:pic>
      <p:pic>
        <p:nvPicPr>
          <p:cNvPr id="12" name="Picture 11" descr="A person in a pink dress&#10;&#10;Description automatically generated with low confidence">
            <a:extLst>
              <a:ext uri="{FF2B5EF4-FFF2-40B4-BE49-F238E27FC236}">
                <a16:creationId xmlns:a16="http://schemas.microsoft.com/office/drawing/2014/main" id="{E8F8DB22-D73B-400B-A63A-6A7BB048A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5" y="4548080"/>
            <a:ext cx="544966" cy="741779"/>
          </a:xfrm>
          <a:prstGeom prst="rect">
            <a:avLst/>
          </a:prstGeom>
        </p:spPr>
      </p:pic>
      <p:pic>
        <p:nvPicPr>
          <p:cNvPr id="14" name="Picture 13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65E47BC0-9F34-49A8-A9DE-D7C1EC5E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4" y="5282829"/>
            <a:ext cx="544966" cy="7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1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675" y="552450"/>
            <a:ext cx="10058400" cy="812800"/>
          </a:xfrm>
        </p:spPr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Technique - LCD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BD56-473C-F1F0-25B1-71535D76A14B}"/>
              </a:ext>
            </a:extLst>
          </p:cNvPr>
          <p:cNvSpPr txBox="1"/>
          <p:nvPr/>
        </p:nvSpPr>
        <p:spPr>
          <a:xfrm>
            <a:off x="426584" y="5659219"/>
            <a:ext cx="1086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</a:t>
            </a:r>
            <a:r>
              <a:rPr lang="en-US" b="1" dirty="0" err="1"/>
              <a:t>Datasheet:https</a:t>
            </a:r>
            <a:r>
              <a:rPr lang="en-US" b="1" dirty="0"/>
              <a:t>://drive.google.com/file/d/1bBXTxMkjncLkXHWZvU7HxjIdOrhehP2g/</a:t>
            </a:r>
            <a:r>
              <a:rPr lang="en-US" b="1" dirty="0" err="1"/>
              <a:t>view?usp</a:t>
            </a:r>
            <a:r>
              <a:rPr lang="en-US" b="1" dirty="0"/>
              <a:t>=sharing</a:t>
            </a:r>
          </a:p>
          <a:p>
            <a:r>
              <a:rPr lang="en-US" b="1" dirty="0"/>
              <a:t>           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4E0E-E33E-E364-5511-B6DC54F8C342}"/>
              </a:ext>
            </a:extLst>
          </p:cNvPr>
          <p:cNvSpPr txBox="1"/>
          <p:nvPr/>
        </p:nvSpPr>
        <p:spPr>
          <a:xfrm>
            <a:off x="828675" y="1392902"/>
            <a:ext cx="10983880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 use an LCD display (16*2) for displaying what the process is at the time on our machine.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 the inputs from the user at a specific time.</a:t>
            </a:r>
          </a:p>
        </p:txBody>
      </p:sp>
      <p:pic>
        <p:nvPicPr>
          <p:cNvPr id="10" name="Picture 9" descr="A close-up of a calendar&#10;&#10;Description automatically generated with low confidence">
            <a:extLst>
              <a:ext uri="{FF2B5EF4-FFF2-40B4-BE49-F238E27FC236}">
                <a16:creationId xmlns:a16="http://schemas.microsoft.com/office/drawing/2014/main" id="{7FB1D54F-EDC7-12DE-E7CD-937B93462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30612" r="22179"/>
          <a:stretch/>
        </p:blipFill>
        <p:spPr bwMode="auto">
          <a:xfrm>
            <a:off x="2689705" y="3562850"/>
            <a:ext cx="3168170" cy="14173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08A5C6-61FC-F717-FAF1-81D8E7760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48" y="2285629"/>
            <a:ext cx="3430112" cy="2286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C168A8-5AAF-CE37-2F9D-77710BFA4188}"/>
              </a:ext>
            </a:extLst>
          </p:cNvPr>
          <p:cNvSpPr txBox="1"/>
          <p:nvPr/>
        </p:nvSpPr>
        <p:spPr>
          <a:xfrm>
            <a:off x="8241166" y="4631698"/>
            <a:ext cx="3168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PCF8574A(I2C MODULE)</a:t>
            </a:r>
          </a:p>
          <a:p>
            <a:r>
              <a:rPr lang="en-US" dirty="0"/>
              <a:t>	8bit interface</a:t>
            </a:r>
          </a:p>
        </p:txBody>
      </p:sp>
    </p:spTree>
    <p:extLst>
      <p:ext uri="{BB962C8B-B14F-4D97-AF65-F5344CB8AC3E}">
        <p14:creationId xmlns:p14="http://schemas.microsoft.com/office/powerpoint/2010/main" val="87593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6C8-7DFA-CEAD-83E1-954471C52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0074" y="438539"/>
            <a:ext cx="10058400" cy="957925"/>
          </a:xfrm>
        </p:spPr>
        <p:txBody>
          <a:bodyPr/>
          <a:lstStyle/>
          <a:p>
            <a:r>
              <a:rPr lang="en-US" b="1" dirty="0"/>
              <a:t>Specification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98BE52-28A9-FFFD-1AFB-58C79E0EF6C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10074" y="1824008"/>
            <a:ext cx="5722775" cy="4022725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LCD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Operating voltage of the LCD is 4.7V – 5.3V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The utilization of current is 1mA with no backlight.</a:t>
            </a:r>
            <a:endParaRPr lang="en-US" sz="25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The display bezel is 72 x 25mm.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Number of columns – 16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Number of rows – 2.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It can display 32 characters at a time.</a:t>
            </a:r>
            <a:endParaRPr lang="en-US" sz="25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0C7F-BCC2-B48A-F0B2-391BC2B409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64410" y="1824008"/>
            <a:ext cx="5322791" cy="4022725"/>
          </a:xfrm>
        </p:spPr>
        <p:txBody>
          <a:bodyPr>
            <a:normAutofit fontScale="85000" lnSpcReduction="10000"/>
          </a:bodyPr>
          <a:lstStyle/>
          <a:p>
            <a:r>
              <a:rPr lang="en-US" sz="2600" b="1" dirty="0"/>
              <a:t>I2C Module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Number of input outputs</a:t>
            </a:r>
            <a:r>
              <a:rPr lang="en-US" sz="2500" dirty="0"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- 8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Features</a:t>
            </a:r>
            <a:r>
              <a:rPr lang="en-US" sz="2500" dirty="0"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- Interrupt pin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Supply voltage</a:t>
            </a:r>
            <a:r>
              <a:rPr lang="en-US" sz="2500" dirty="0"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- 2.5V-6V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Cambria" panose="02040503050406030204" pitchFamily="18" charset="0"/>
              </a:rPr>
              <a:t>Low standby-current consumption of 10 </a:t>
            </a:r>
            <a:r>
              <a:rPr lang="en-US" sz="25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Cambria" panose="02040503050406030204" pitchFamily="18" charset="0"/>
              </a:rPr>
              <a:t>μA</a:t>
            </a:r>
            <a:r>
              <a:rPr lang="en-US" sz="25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Cambria" panose="02040503050406030204" pitchFamily="18" charset="0"/>
              </a:rPr>
              <a:t> max.</a:t>
            </a:r>
            <a:endParaRPr lang="en-US" sz="25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Addresses</a:t>
            </a:r>
            <a:r>
              <a:rPr lang="en-US" sz="2500" dirty="0"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- 8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Frequency (Max)</a:t>
            </a:r>
            <a:r>
              <a:rPr lang="en-US" sz="2500" dirty="0"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- 100kHz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5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Operating temperature range (C) - 40 to 85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21332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88B14-26F0-DAF7-F2BC-79020DBA4B97}"/>
              </a:ext>
            </a:extLst>
          </p:cNvPr>
          <p:cNvSpPr txBox="1"/>
          <p:nvPr/>
        </p:nvSpPr>
        <p:spPr>
          <a:xfrm>
            <a:off x="4525439" y="5800206"/>
            <a:ext cx="180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10 – LCD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1ABD9-19C3-FE2D-752A-D3E17AC8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84" y="1114844"/>
            <a:ext cx="6802015" cy="46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35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728C0-6CE3-C1F0-87A3-C414B543F28F}"/>
              </a:ext>
            </a:extLst>
          </p:cNvPr>
          <p:cNvSpPr txBox="1"/>
          <p:nvPr/>
        </p:nvSpPr>
        <p:spPr>
          <a:xfrm>
            <a:off x="4379261" y="5908130"/>
            <a:ext cx="180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11 – LCD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52DC4-5C16-A071-6CAA-9454AA98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07" y="1057794"/>
            <a:ext cx="6969537" cy="48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38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15EC-EFA5-0243-E7AA-76783E8EF6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10545"/>
            <a:ext cx="10515600" cy="73739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Individual 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ontribution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 &amp;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 Responsibilities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1854-3609-36AD-A2EF-4CE7D42937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417637"/>
            <a:ext cx="10120604" cy="4544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Member 2 – Karunaweera R.L.(204096G)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2500" b="1" dirty="0"/>
              <a:t>Individual Contribution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Designing and programming the servo motor and buzzer modules.</a:t>
            </a:r>
          </a:p>
          <a:p>
            <a:pPr marL="457200" lvl="1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b="1" dirty="0"/>
              <a:t>Responsibilities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basic microcontroller concepts.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simulation software and programming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design and program servo motor and buzzer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07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675" y="552450"/>
            <a:ext cx="10058400" cy="812800"/>
          </a:xfrm>
        </p:spPr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Technique – Servo Motor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E38C1-8A9A-6498-798B-0E658BB2C8DC}"/>
              </a:ext>
            </a:extLst>
          </p:cNvPr>
          <p:cNvSpPr txBox="1"/>
          <p:nvPr/>
        </p:nvSpPr>
        <p:spPr>
          <a:xfrm>
            <a:off x="951722" y="1504549"/>
            <a:ext cx="10767527" cy="2062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Servo motor controls the coconut fixing handles.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Servo motor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points the coconut fixing handle towards the scraper by turning it 90 degrees.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olding it thereafter till the coconut scraping is finished.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selected SG Tower pro 90 Motor for our project.</a:t>
            </a:r>
          </a:p>
        </p:txBody>
      </p:sp>
      <p:pic>
        <p:nvPicPr>
          <p:cNvPr id="6" name="Picture 5" descr="A picture containing indoor, table, wall, chair&#10;&#10;Description automatically generated">
            <a:extLst>
              <a:ext uri="{FF2B5EF4-FFF2-40B4-BE49-F238E27FC236}">
                <a16:creationId xmlns:a16="http://schemas.microsoft.com/office/drawing/2014/main" id="{4074A4DD-4027-F84F-AE7E-66638D711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145031" y="3825210"/>
            <a:ext cx="3089605" cy="17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indoor, table, dining table&#10;&#10;Description automatically generated">
            <a:extLst>
              <a:ext uri="{FF2B5EF4-FFF2-40B4-BE49-F238E27FC236}">
                <a16:creationId xmlns:a16="http://schemas.microsoft.com/office/drawing/2014/main" id="{53009A2E-0B2B-A543-C5A6-6B2E4A040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714" y="3825210"/>
            <a:ext cx="3089606" cy="17682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ABD56-473C-F1F0-25B1-71535D76A14B}"/>
              </a:ext>
            </a:extLst>
          </p:cNvPr>
          <p:cNvSpPr txBox="1"/>
          <p:nvPr/>
        </p:nvSpPr>
        <p:spPr>
          <a:xfrm>
            <a:off x="951722" y="5847095"/>
            <a:ext cx="1086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Datasheet: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https://components101.com/motors/servo-motor-basics-pinout-datasheet</a:t>
            </a:r>
            <a:endParaRPr lang="en-US" sz="18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0482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6C8-7DFA-CEAD-83E1-954471C52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630" y="233882"/>
            <a:ext cx="10515600" cy="914466"/>
          </a:xfrm>
        </p:spPr>
        <p:txBody>
          <a:bodyPr/>
          <a:lstStyle/>
          <a:p>
            <a:r>
              <a:rPr lang="en-US" b="1" dirty="0"/>
              <a:t>Specification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2D9EA-35F1-94FF-D9D8-6A82C4E355B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66192" y="1548947"/>
            <a:ext cx="4938713" cy="402272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1" i="0" dirty="0">
                <a:solidFill>
                  <a:srgbClr val="303030"/>
                </a:solidFill>
                <a:effectLst/>
                <a:latin typeface="-apple-system"/>
              </a:rPr>
              <a:t>Servo Motor(SG Tower Pro 90)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Operating Voltage is +5V typically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Torque: 2.5kg/cm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Operating speed is 0.1s/60°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Gear Type: Plastic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Rotation: 0°-180°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Weight of motor: 9gm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Package includes gear horns and screws</a:t>
            </a:r>
          </a:p>
          <a:p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8E5D3E3-A421-7C2C-ECE4-FFF954DED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84" b="2179"/>
          <a:stretch/>
        </p:blipFill>
        <p:spPr bwMode="auto">
          <a:xfrm>
            <a:off x="6248022" y="1548947"/>
            <a:ext cx="2391719" cy="1073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809DEEC-BA62-927F-CEC9-D3A65B6D5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15" y="1352032"/>
            <a:ext cx="205253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00;p63">
            <a:extLst>
              <a:ext uri="{FF2B5EF4-FFF2-40B4-BE49-F238E27FC236}">
                <a16:creationId xmlns:a16="http://schemas.microsoft.com/office/drawing/2014/main" id="{408E6788-8564-AA99-0380-70EE0F5D3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395" y="3219481"/>
            <a:ext cx="3929607" cy="2189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216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8BA40F-F9D1-FC44-1BD3-88BE4F99E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12080" r="6154" b="8832"/>
          <a:stretch>
            <a:fillRect/>
          </a:stretch>
        </p:blipFill>
        <p:spPr bwMode="auto">
          <a:xfrm>
            <a:off x="1980772" y="1185671"/>
            <a:ext cx="8454391" cy="4651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8AC5C-6E01-5C29-52C0-6F13B40D549F}"/>
              </a:ext>
            </a:extLst>
          </p:cNvPr>
          <p:cNvSpPr txBox="1"/>
          <p:nvPr/>
        </p:nvSpPr>
        <p:spPr>
          <a:xfrm>
            <a:off x="4936081" y="5837529"/>
            <a:ext cx="23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12 – Servo motor </a:t>
            </a:r>
          </a:p>
        </p:txBody>
      </p:sp>
    </p:spTree>
    <p:extLst>
      <p:ext uri="{BB962C8B-B14F-4D97-AF65-F5344CB8AC3E}">
        <p14:creationId xmlns:p14="http://schemas.microsoft.com/office/powerpoint/2010/main" val="61803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F73489-568E-0202-290F-735C3782FC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" t="12991" r="14104" b="13846"/>
          <a:stretch>
            <a:fillRect/>
          </a:stretch>
        </p:blipFill>
        <p:spPr bwMode="auto">
          <a:xfrm>
            <a:off x="2050712" y="1332810"/>
            <a:ext cx="8261641" cy="4526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EA2F9-8C81-509C-B62A-A90253259F39}"/>
              </a:ext>
            </a:extLst>
          </p:cNvPr>
          <p:cNvSpPr txBox="1"/>
          <p:nvPr/>
        </p:nvSpPr>
        <p:spPr>
          <a:xfrm>
            <a:off x="5021613" y="5887617"/>
            <a:ext cx="23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13 – Servo motor </a:t>
            </a:r>
          </a:p>
        </p:txBody>
      </p:sp>
    </p:spTree>
    <p:extLst>
      <p:ext uri="{BB962C8B-B14F-4D97-AF65-F5344CB8AC3E}">
        <p14:creationId xmlns:p14="http://schemas.microsoft.com/office/powerpoint/2010/main" val="2290817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8653" y="0"/>
            <a:ext cx="10058400" cy="1449387"/>
          </a:xfrm>
        </p:spPr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Technique - Buzzer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E2E31-D134-EBA8-5306-765248987B69}"/>
              </a:ext>
            </a:extLst>
          </p:cNvPr>
          <p:cNvSpPr txBox="1"/>
          <p:nvPr/>
        </p:nvSpPr>
        <p:spPr>
          <a:xfrm>
            <a:off x="808653" y="1301149"/>
            <a:ext cx="10388082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 use a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buzzer in our machine to notify the user if the coconut water tank is full.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ased on the signal of the ultrasonic sensor it will ring.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the ultrasonic sensor senses the water level is high, then it will send a signal through the microcontroller and the buzzer will start to ring.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selected an active passive buzzer for our project.</a:t>
            </a:r>
          </a:p>
          <a:p>
            <a:endParaRPr lang="en-US" dirty="0"/>
          </a:p>
        </p:txBody>
      </p:sp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FE32C55-8E07-FEE4-2A3E-A238B9AA64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597" y="3981721"/>
            <a:ext cx="3172134" cy="18779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CAEF5-251F-603A-CC06-F237870F0D91}"/>
              </a:ext>
            </a:extLst>
          </p:cNvPr>
          <p:cNvSpPr txBox="1"/>
          <p:nvPr/>
        </p:nvSpPr>
        <p:spPr>
          <a:xfrm>
            <a:off x="808653" y="5959063"/>
            <a:ext cx="1086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Datasheet: 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https://docs.rs-online.com/3432/A700000007927576.pdf</a:t>
            </a:r>
            <a:endParaRPr lang="en-US" sz="18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358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24B0-CC21-4750-B0EA-E3522D1B26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1671573"/>
            <a:ext cx="10515600" cy="4953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Problem in brief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Aim and 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Proposed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3D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3D Animation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Circuit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PCB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Resource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Cost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Testing and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14AC9-C070-41E5-9E2A-A4BD6C8C55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6873" y="360524"/>
            <a:ext cx="10058400" cy="1216025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6602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6C8-7DFA-CEAD-83E1-954471C52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630" y="233882"/>
            <a:ext cx="10515600" cy="914466"/>
          </a:xfrm>
        </p:spPr>
        <p:txBody>
          <a:bodyPr/>
          <a:lstStyle/>
          <a:p>
            <a:r>
              <a:rPr lang="en-US" b="1" dirty="0"/>
              <a:t>Specification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98BE52-28A9-FFFD-1AFB-58C79E0EF6C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4074" y="1533809"/>
            <a:ext cx="4937125" cy="4022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-apple-system"/>
              </a:rPr>
              <a:t>Buzzer(Active buzzer)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Rated Voltage: 6V DC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Operating Voltage: 4-8V DC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Rated current: &lt;30mA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Sound Type: Continuous Beep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Resonant Frequency: ~2300 Hz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Small and neat sealed package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03030"/>
                </a:solidFill>
                <a:effectLst/>
                <a:latin typeface="-apple-system"/>
              </a:rPr>
              <a:t>Breadboard and Perf board friendly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F62F49-05E5-D341-D057-5F431B754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104" y="1412511"/>
            <a:ext cx="1625964" cy="16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CAD78F14-0045-C54C-FDC3-990FB0077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85" y="1515147"/>
            <a:ext cx="1340777" cy="13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77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4B5154-FA0B-D8BB-ECA4-EEF7266A8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11624" r="3078" b="8376"/>
          <a:stretch>
            <a:fillRect/>
          </a:stretch>
        </p:blipFill>
        <p:spPr bwMode="auto">
          <a:xfrm>
            <a:off x="1707084" y="1191144"/>
            <a:ext cx="8922815" cy="47175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88B14-26F0-DAF7-F2BC-79020DBA4B97}"/>
              </a:ext>
            </a:extLst>
          </p:cNvPr>
          <p:cNvSpPr txBox="1"/>
          <p:nvPr/>
        </p:nvSpPr>
        <p:spPr>
          <a:xfrm>
            <a:off x="5191024" y="5908680"/>
            <a:ext cx="180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14 – Buzzer</a:t>
            </a:r>
          </a:p>
        </p:txBody>
      </p:sp>
    </p:spTree>
    <p:extLst>
      <p:ext uri="{BB962C8B-B14F-4D97-AF65-F5344CB8AC3E}">
        <p14:creationId xmlns:p14="http://schemas.microsoft.com/office/powerpoint/2010/main" val="748327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A87CD4-6A38-07EF-DA1A-2BD7C9B5A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12991" r="13077" b="14075"/>
          <a:stretch>
            <a:fillRect/>
          </a:stretch>
        </p:blipFill>
        <p:spPr bwMode="auto">
          <a:xfrm>
            <a:off x="1400175" y="1181062"/>
            <a:ext cx="9578363" cy="45852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728C0-6CE3-C1F0-87A3-C414B543F28F}"/>
              </a:ext>
            </a:extLst>
          </p:cNvPr>
          <p:cNvSpPr txBox="1"/>
          <p:nvPr/>
        </p:nvSpPr>
        <p:spPr>
          <a:xfrm>
            <a:off x="5191024" y="5889585"/>
            <a:ext cx="180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15 – Buzzer</a:t>
            </a:r>
          </a:p>
        </p:txBody>
      </p:sp>
    </p:spTree>
    <p:extLst>
      <p:ext uri="{BB962C8B-B14F-4D97-AF65-F5344CB8AC3E}">
        <p14:creationId xmlns:p14="http://schemas.microsoft.com/office/powerpoint/2010/main" val="1197075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15EC-EFA5-0243-E7AA-76783E8EF6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10545"/>
            <a:ext cx="10515600" cy="73739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Individual 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ontribution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 &amp;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 Responsibilities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1854-3609-36AD-A2EF-4CE7D42937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417637"/>
            <a:ext cx="10120604" cy="4544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Member 3 – Banu A.G.S.(204018X)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2500" b="1" dirty="0"/>
              <a:t>Individual Contribution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Designing and programming the stepper motor module and power supply.</a:t>
            </a:r>
          </a:p>
          <a:p>
            <a:pPr marL="457200" lvl="1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b="1" dirty="0"/>
              <a:t>Responsibilities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basic microcontroller concepts.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simulation software and programming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design and program stepper motor module and power supply.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69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675" y="552450"/>
            <a:ext cx="10058400" cy="812800"/>
          </a:xfrm>
        </p:spPr>
        <p:txBody>
          <a:bodyPr/>
          <a:lstStyle/>
          <a:p>
            <a:r>
              <a:rPr lang="en-US" i="0" dirty="0">
                <a:solidFill>
                  <a:srgbClr val="373A3C"/>
                </a:solidFill>
                <a:effectLst/>
                <a:latin typeface="-apple-system"/>
              </a:rPr>
              <a:t>Technique – Stepper motor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BD56-473C-F1F0-25B1-71535D76A14B}"/>
              </a:ext>
            </a:extLst>
          </p:cNvPr>
          <p:cNvSpPr txBox="1"/>
          <p:nvPr/>
        </p:nvSpPr>
        <p:spPr>
          <a:xfrm>
            <a:off x="828674" y="5651152"/>
            <a:ext cx="1086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Datasheet: https://www.omc-stepperonline.com/download/17HS08-1004S.pdf</a:t>
            </a:r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2788E-EB07-13C2-7028-5F4578276B6F}"/>
              </a:ext>
            </a:extLst>
          </p:cNvPr>
          <p:cNvSpPr txBox="1"/>
          <p:nvPr/>
        </p:nvSpPr>
        <p:spPr>
          <a:xfrm>
            <a:off x="828675" y="1489414"/>
            <a:ext cx="10860833" cy="338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250" marR="0" indent="-342900" algn="just">
              <a:lnSpc>
                <a:spcPct val="150000"/>
              </a:lnSpc>
              <a:spcBef>
                <a:spcPts val="0"/>
              </a:spcBef>
              <a:spcAft>
                <a:spcPts val="755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We're using a NEMA-17 stepper motor to move the cut disk.</a:t>
            </a:r>
          </a:p>
          <a:p>
            <a:pPr marL="349250" marR="0" indent="-342900" algn="just">
              <a:lnSpc>
                <a:spcPct val="150000"/>
              </a:lnSpc>
              <a:spcBef>
                <a:spcPts val="0"/>
              </a:spcBef>
              <a:spcAft>
                <a:spcPts val="755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the stepper motor rotates clockwise the cut disk system attached to the stepper motor shaft moves down towards the coconut. </a:t>
            </a:r>
          </a:p>
          <a:p>
            <a:pPr marL="349250" marR="0" indent="-342900" algn="just">
              <a:lnSpc>
                <a:spcPct val="150000"/>
              </a:lnSpc>
              <a:spcBef>
                <a:spcPts val="0"/>
              </a:spcBef>
              <a:spcAft>
                <a:spcPts val="755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 breaking the coconut, the IR sensor gives a signal to the stepper motor, and it will rotate anti-clockwise. </a:t>
            </a:r>
          </a:p>
          <a:p>
            <a:pPr marL="349250" marR="0" indent="-342900" algn="just">
              <a:lnSpc>
                <a:spcPct val="150000"/>
              </a:lnSpc>
              <a:spcBef>
                <a:spcPts val="0"/>
              </a:spcBef>
              <a:spcAft>
                <a:spcPts val="755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Then the cut disk moves upwards to the starting position. </a:t>
            </a:r>
          </a:p>
        </p:txBody>
      </p:sp>
    </p:spTree>
    <p:extLst>
      <p:ext uri="{BB962C8B-B14F-4D97-AF65-F5344CB8AC3E}">
        <p14:creationId xmlns:p14="http://schemas.microsoft.com/office/powerpoint/2010/main" val="3396291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6C8-7DFA-CEAD-83E1-954471C52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73841"/>
            <a:ext cx="10515600" cy="914466"/>
          </a:xfrm>
        </p:spPr>
        <p:txBody>
          <a:bodyPr/>
          <a:lstStyle/>
          <a:p>
            <a:r>
              <a:rPr lang="en-US" b="1" dirty="0"/>
              <a:t>Specification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2D9EA-35F1-94FF-D9D8-6A82C4E355B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66192" y="1446245"/>
            <a:ext cx="5711890" cy="3881535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"/>
              </a:spcAft>
              <a:buFont typeface="Symbol" panose="05050102010706020507" pitchFamily="18" charset="2"/>
              <a:buChar char=""/>
            </a:pPr>
            <a:r>
              <a:rPr lang="en-US" sz="2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4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10"/>
              </a:spcAft>
              <a:buNone/>
            </a:pPr>
            <a:r>
              <a:rPr lang="en-US" sz="26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Stepper motor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Working voltage – 12V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Max current – 1.58A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Holding torque -6.0kg-cm(85oz-in) 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step angle -200 steps/revolution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63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Bi-polar stepper motor 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72CBDE1-EEF4-C681-6D85-77D032C5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882" y="1604865"/>
            <a:ext cx="3000033" cy="26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63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8AC5C-6E01-5C29-52C0-6F13B40D549F}"/>
              </a:ext>
            </a:extLst>
          </p:cNvPr>
          <p:cNvSpPr txBox="1"/>
          <p:nvPr/>
        </p:nvSpPr>
        <p:spPr>
          <a:xfrm>
            <a:off x="4906442" y="5617027"/>
            <a:ext cx="2379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16 – Stepper motor 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39BA894-C839-CC0D-B093-1041771E5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64" y="1222311"/>
            <a:ext cx="9365779" cy="4301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289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EA2F9-8C81-509C-B62A-A90253259F39}"/>
              </a:ext>
            </a:extLst>
          </p:cNvPr>
          <p:cNvSpPr txBox="1"/>
          <p:nvPr/>
        </p:nvSpPr>
        <p:spPr>
          <a:xfrm>
            <a:off x="4097885" y="5853106"/>
            <a:ext cx="2405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17 – Stepper motor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0CFF6-8B6B-3520-AB17-F556DC2FF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74" y="1181552"/>
            <a:ext cx="6092889" cy="4618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871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8652" y="289249"/>
            <a:ext cx="10058400" cy="814905"/>
          </a:xfrm>
        </p:spPr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Technique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E2E31-D134-EBA8-5306-765248987B69}"/>
              </a:ext>
            </a:extLst>
          </p:cNvPr>
          <p:cNvSpPr txBox="1"/>
          <p:nvPr/>
        </p:nvSpPr>
        <p:spPr>
          <a:xfrm>
            <a:off x="808652" y="1121106"/>
            <a:ext cx="11383348" cy="39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our project we’re using a power supply system to power up the components.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 have used an ac step-down transformer to convert ac 240v to 20v as our system requires a maximum voltage of 12V.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Then used a rectifier circuit with 4 diodes to rectify the AC output from the transformer to DC.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capacitor is used as a filter to remove the ripples from the rectified DC signal.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Using 7805,7812 regulators to get 5V, and 12V respectively.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3441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88B14-26F0-DAF7-F2BC-79020DBA4B97}"/>
              </a:ext>
            </a:extLst>
          </p:cNvPr>
          <p:cNvSpPr txBox="1"/>
          <p:nvPr/>
        </p:nvSpPr>
        <p:spPr>
          <a:xfrm>
            <a:off x="4948969" y="5630929"/>
            <a:ext cx="2294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18 – Power supply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D1F9414-6FF9-235D-9526-619D269A7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38" y="1295629"/>
            <a:ext cx="10134292" cy="4266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80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8FE2-5041-47AC-9D73-BEC3743419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79513" y="2219325"/>
            <a:ext cx="11012487" cy="4351338"/>
          </a:xfrm>
        </p:spPr>
        <p:txBody>
          <a:bodyPr/>
          <a:lstStyle/>
          <a:p>
            <a:pPr marL="48006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Hard &amp; risky to break the coconut using a knife with our hand.</a:t>
            </a:r>
          </a:p>
          <a:p>
            <a:pPr marL="48006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Difficult with scraping the coconut for a long time holding with the hands.</a:t>
            </a:r>
          </a:p>
          <a:p>
            <a:pPr marL="48006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Taking time to cut, scrape and grind the coconut separately.</a:t>
            </a:r>
          </a:p>
          <a:p>
            <a:pPr marL="48006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Have risk with handling the coconut through an unsafe machine.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8D93-FADE-4EEE-80C0-E247AC2EBB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9513" y="266764"/>
            <a:ext cx="10058400" cy="1449387"/>
          </a:xfrm>
        </p:spPr>
        <p:txBody>
          <a:bodyPr/>
          <a:lstStyle/>
          <a:p>
            <a:r>
              <a:rPr lang="en-US" b="1" dirty="0"/>
              <a:t>Problem in brief</a:t>
            </a:r>
          </a:p>
        </p:txBody>
      </p:sp>
    </p:spTree>
    <p:extLst>
      <p:ext uri="{BB962C8B-B14F-4D97-AF65-F5344CB8AC3E}">
        <p14:creationId xmlns:p14="http://schemas.microsoft.com/office/powerpoint/2010/main" val="289412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728C0-6CE3-C1F0-87A3-C414B543F28F}"/>
              </a:ext>
            </a:extLst>
          </p:cNvPr>
          <p:cNvSpPr txBox="1"/>
          <p:nvPr/>
        </p:nvSpPr>
        <p:spPr>
          <a:xfrm>
            <a:off x="4967631" y="5707380"/>
            <a:ext cx="225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19 – Power supply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DB02F3B-3749-77F9-CAB1-1E076259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65" y="1150620"/>
            <a:ext cx="8490857" cy="4556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190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15EC-EFA5-0243-E7AA-76783E8EF6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10545"/>
            <a:ext cx="10515600" cy="73739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Individual 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ontribution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 &amp;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 Responsibilities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1854-3609-36AD-A2EF-4CE7D42937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417637"/>
            <a:ext cx="10120604" cy="4544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Member 4 – </a:t>
            </a:r>
            <a:r>
              <a:rPr lang="en-US" sz="2500" b="1" dirty="0" err="1"/>
              <a:t>Lamahewage</a:t>
            </a:r>
            <a:r>
              <a:rPr lang="en-US" sz="2500" b="1" dirty="0"/>
              <a:t> D.R.(204114M)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2500" b="1" dirty="0"/>
              <a:t>Individual Contribution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Designing and programming the IR sensor and Keypad modules.</a:t>
            </a:r>
          </a:p>
          <a:p>
            <a:pPr marL="457200" lvl="1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b="1" dirty="0"/>
              <a:t>Responsibilities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basic microcontroller concepts.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simulation software and programming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design and program IR sensor and Keypad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28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675" y="552450"/>
            <a:ext cx="10058400" cy="812800"/>
          </a:xfrm>
        </p:spPr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Technique – IR Sensor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BD56-473C-F1F0-25B1-71535D76A14B}"/>
              </a:ext>
            </a:extLst>
          </p:cNvPr>
          <p:cNvSpPr txBox="1"/>
          <p:nvPr/>
        </p:nvSpPr>
        <p:spPr>
          <a:xfrm>
            <a:off x="828674" y="5137968"/>
            <a:ext cx="1086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Datasheet:</a:t>
            </a:r>
            <a:r>
              <a:rPr lang="en-US" sz="1800" dirty="0"/>
              <a:t> https://components101.com/sites/default/files/component_datasheet/Datasheet%20of%20IR%20%20Sensor.pdf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3C8F7-63BB-4A97-6A73-99187587D863}"/>
              </a:ext>
            </a:extLst>
          </p:cNvPr>
          <p:cNvSpPr txBox="1"/>
          <p:nvPr/>
        </p:nvSpPr>
        <p:spPr>
          <a:xfrm>
            <a:off x="828674" y="1514679"/>
            <a:ext cx="10302745" cy="28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There are two LEDs. one of them emits IR Ray. And the other receives IR rays.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If that IR ray touches any surface, it reflects.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Then the reflected IR ray is caught by the IR receiver.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Then the sensor sends a signal to fulfill our need.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IR sensor is used to detect the cut disk.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39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6C8-7DFA-CEAD-83E1-954471C52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630" y="233882"/>
            <a:ext cx="10515600" cy="914466"/>
          </a:xfrm>
        </p:spPr>
        <p:txBody>
          <a:bodyPr/>
          <a:lstStyle/>
          <a:p>
            <a:r>
              <a:rPr lang="en-US" b="1" dirty="0"/>
              <a:t>Specification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2D9EA-35F1-94FF-D9D8-6A82C4E355B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66192" y="1548947"/>
            <a:ext cx="5469294" cy="4022725"/>
          </a:xfrm>
        </p:spPr>
        <p:txBody>
          <a:bodyPr>
            <a:normAutofit/>
          </a:bodyPr>
          <a:lstStyle/>
          <a:p>
            <a:r>
              <a:rPr lang="en-US" sz="2600" b="1" dirty="0"/>
              <a:t>IR Sensor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Working voltage: 3.6 - 5v		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Working current: 20mA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Distance range: 2cm - 30cm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Dimensions: 48 * 14 * 8 mm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Weight: 15g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endParaRPr lang="en-US" sz="2600" b="1" dirty="0"/>
          </a:p>
        </p:txBody>
      </p:sp>
      <p:pic>
        <p:nvPicPr>
          <p:cNvPr id="7" name="image62.png">
            <a:extLst>
              <a:ext uri="{FF2B5EF4-FFF2-40B4-BE49-F238E27FC236}">
                <a16:creationId xmlns:a16="http://schemas.microsoft.com/office/drawing/2014/main" id="{747F3956-1582-6C67-BEE5-16D6E341086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128586" y="2911217"/>
            <a:ext cx="3004458" cy="2397902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4D198-50CE-4C84-858E-72589C6D0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89" y="664579"/>
            <a:ext cx="2652905" cy="17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988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8AC5C-6E01-5C29-52C0-6F13B40D549F}"/>
              </a:ext>
            </a:extLst>
          </p:cNvPr>
          <p:cNvSpPr txBox="1"/>
          <p:nvPr/>
        </p:nvSpPr>
        <p:spPr>
          <a:xfrm>
            <a:off x="4555080" y="5759449"/>
            <a:ext cx="23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20 – IR sensor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10A94-AC7E-1085-DE01-7A384EBA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68" y="1141397"/>
            <a:ext cx="7791061" cy="45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26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EA2F9-8C81-509C-B62A-A90253259F39}"/>
              </a:ext>
            </a:extLst>
          </p:cNvPr>
          <p:cNvSpPr txBox="1"/>
          <p:nvPr/>
        </p:nvSpPr>
        <p:spPr>
          <a:xfrm>
            <a:off x="4704372" y="5766319"/>
            <a:ext cx="23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21 – IR sensor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3B23B-73D6-6AFD-EF7F-93C75079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55" y="1108149"/>
            <a:ext cx="7467196" cy="46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29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8653" y="0"/>
            <a:ext cx="10058400" cy="1449387"/>
          </a:xfrm>
        </p:spPr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Technique - Keypad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CAEF5-251F-603A-CC06-F237870F0D91}"/>
              </a:ext>
            </a:extLst>
          </p:cNvPr>
          <p:cNvSpPr txBox="1"/>
          <p:nvPr/>
        </p:nvSpPr>
        <p:spPr>
          <a:xfrm>
            <a:off x="808652" y="4952559"/>
            <a:ext cx="1086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Datasheet:</a:t>
            </a:r>
            <a:r>
              <a:rPr lang="en-US" sz="1800" dirty="0"/>
              <a:t> https://www.futurlec.com/Keypad3x4.shtml</a:t>
            </a:r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F921C-B845-CC25-75B6-AC3FB081AC54}"/>
              </a:ext>
            </a:extLst>
          </p:cNvPr>
          <p:cNvSpPr txBox="1"/>
          <p:nvPr/>
        </p:nvSpPr>
        <p:spPr>
          <a:xfrm>
            <a:off x="808652" y="1582275"/>
            <a:ext cx="10126826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This is a keypad containing 12 membrane buttons that can give inputs.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Keypad is used to give inputs which should be displayed on the LCD display.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Numbers are given as inputs using the keypad.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84557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6C8-7DFA-CEAD-83E1-954471C52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630" y="233882"/>
            <a:ext cx="10515600" cy="914466"/>
          </a:xfrm>
        </p:spPr>
        <p:txBody>
          <a:bodyPr/>
          <a:lstStyle/>
          <a:p>
            <a:r>
              <a:rPr lang="en-US" b="1" dirty="0"/>
              <a:t>Specification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98BE52-28A9-FFFD-1AFB-58C79E0EF6C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4074" y="1533809"/>
            <a:ext cx="4937125" cy="4022725"/>
          </a:xfrm>
        </p:spPr>
        <p:txBody>
          <a:bodyPr>
            <a:normAutofit/>
          </a:bodyPr>
          <a:lstStyle/>
          <a:p>
            <a:r>
              <a:rPr lang="en-US" sz="2600" b="1" dirty="0"/>
              <a:t>Keypad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Working voltage: 24v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Working current: 20mA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Dimensions: 9 * 8 * 4 mm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Weight: 10g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Ribbon cable length: 90mm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endParaRPr lang="en-US" sz="2400" b="1" dirty="0"/>
          </a:p>
        </p:txBody>
      </p:sp>
      <p:pic>
        <p:nvPicPr>
          <p:cNvPr id="6" name="image54.png">
            <a:extLst>
              <a:ext uri="{FF2B5EF4-FFF2-40B4-BE49-F238E27FC236}">
                <a16:creationId xmlns:a16="http://schemas.microsoft.com/office/drawing/2014/main" id="{C2DE9582-9ABD-31CF-6B87-590EA885800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886991" y="1533809"/>
            <a:ext cx="2274045" cy="342074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34878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88B14-26F0-DAF7-F2BC-79020DBA4B97}"/>
              </a:ext>
            </a:extLst>
          </p:cNvPr>
          <p:cNvSpPr txBox="1"/>
          <p:nvPr/>
        </p:nvSpPr>
        <p:spPr>
          <a:xfrm>
            <a:off x="4991970" y="5800206"/>
            <a:ext cx="180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22 – Keypad</a:t>
            </a:r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F3974F2B-B410-D3C2-CC37-E4D27332688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08921" y="1204508"/>
            <a:ext cx="8976050" cy="44489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6409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728C0-6CE3-C1F0-87A3-C414B543F28F}"/>
              </a:ext>
            </a:extLst>
          </p:cNvPr>
          <p:cNvSpPr txBox="1"/>
          <p:nvPr/>
        </p:nvSpPr>
        <p:spPr>
          <a:xfrm>
            <a:off x="4837043" y="5800207"/>
            <a:ext cx="1809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23 – Keypad</a:t>
            </a:r>
          </a:p>
        </p:txBody>
      </p:sp>
      <p:pic>
        <p:nvPicPr>
          <p:cNvPr id="5" name="image8.png">
            <a:extLst>
              <a:ext uri="{FF2B5EF4-FFF2-40B4-BE49-F238E27FC236}">
                <a16:creationId xmlns:a16="http://schemas.microsoft.com/office/drawing/2014/main" id="{EFA86551-B05A-1044-B482-C69BB2093885}"/>
              </a:ext>
            </a:extLst>
          </p:cNvPr>
          <p:cNvPicPr/>
          <p:nvPr/>
        </p:nvPicPr>
        <p:blipFill>
          <a:blip r:embed="rId2"/>
          <a:srcRect l="16826" t="13163" r="27401" b="12184"/>
          <a:stretch>
            <a:fillRect/>
          </a:stretch>
        </p:blipFill>
        <p:spPr>
          <a:xfrm>
            <a:off x="1462962" y="1057793"/>
            <a:ext cx="8558115" cy="466187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1093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D18EB-0700-4894-A2E3-3BEDDC4016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33195" y="1872634"/>
            <a:ext cx="10515600" cy="45370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/>
              <a:t>Aim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Design and develop an automated machine for the process of coconut breaking, scraping &amp; grinding with a safety mechanism.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3200" b="1" dirty="0"/>
              <a:t>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break the coconut and get the water separately.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scrape the coconut.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grind the coconut.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maintain the process safely.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C6B92-A66E-4AAE-9AF7-C9936E9B7E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7908"/>
            <a:ext cx="10058400" cy="1124404"/>
          </a:xfrm>
        </p:spPr>
        <p:txBody>
          <a:bodyPr/>
          <a:lstStyle/>
          <a:p>
            <a:r>
              <a:rPr lang="en-US" b="1" dirty="0"/>
              <a:t>Project Aim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4022104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15EC-EFA5-0243-E7AA-76783E8EF6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10545"/>
            <a:ext cx="10515600" cy="73739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Individual 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ontribution</a:t>
            </a:r>
            <a:r>
              <a:rPr lang="en-US" b="1" dirty="0">
                <a:solidFill>
                  <a:srgbClr val="373A3C"/>
                </a:solidFill>
                <a:latin typeface="-apple-system"/>
              </a:rPr>
              <a:t> &amp;</a:t>
            </a:r>
            <a:r>
              <a:rPr lang="en-US" b="1" i="0" dirty="0">
                <a:solidFill>
                  <a:srgbClr val="373A3C"/>
                </a:solidFill>
                <a:effectLst/>
                <a:latin typeface="-apple-system"/>
              </a:rPr>
              <a:t> Responsibilities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1854-3609-36AD-A2EF-4CE7D42937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417637"/>
            <a:ext cx="10120604" cy="4544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Member 5 – </a:t>
            </a:r>
            <a:r>
              <a:rPr lang="en-US" sz="2500" b="1" dirty="0" err="1"/>
              <a:t>Kumarasingha</a:t>
            </a:r>
            <a:r>
              <a:rPr lang="en-US" sz="2500" b="1" dirty="0"/>
              <a:t> H.J.A (204108A)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2500" b="1" dirty="0"/>
              <a:t>Individual Contribution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Designing and programming the DC motor and Color sensor modules.</a:t>
            </a:r>
          </a:p>
          <a:p>
            <a:pPr marL="457200" lvl="1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b="1" dirty="0"/>
              <a:t>Responsibilities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basic microcontroller concepts.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study the simulation software and programming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To design and program DC motor and Color sensor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02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675" y="552450"/>
            <a:ext cx="10058400" cy="812800"/>
          </a:xfrm>
        </p:spPr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Technique-DC Motor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BD56-473C-F1F0-25B1-71535D76A14B}"/>
              </a:ext>
            </a:extLst>
          </p:cNvPr>
          <p:cNvSpPr txBox="1"/>
          <p:nvPr/>
        </p:nvSpPr>
        <p:spPr>
          <a:xfrm>
            <a:off x="828675" y="5473870"/>
            <a:ext cx="108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Datasheet: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A273A-2D2C-1824-8828-0D93F051794C}"/>
              </a:ext>
            </a:extLst>
          </p:cNvPr>
          <p:cNvSpPr txBox="1"/>
          <p:nvPr/>
        </p:nvSpPr>
        <p:spPr>
          <a:xfrm>
            <a:off x="828675" y="1365250"/>
            <a:ext cx="10860833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• A DC motor converts direct current electrical energy into mechanical energy.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The machine uses dc motors to rotate the cut disk, blender, and scrappers by 360°.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DC shunt motor is more suitable for the scrappers because the speed of a dc shunt   motor is sufficiently constant. 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Compound dc motor is more suitable for cut disk because compound motors provide high starting torque and good speed regulation.</a:t>
            </a:r>
          </a:p>
        </p:txBody>
      </p:sp>
    </p:spTree>
    <p:extLst>
      <p:ext uri="{BB962C8B-B14F-4D97-AF65-F5344CB8AC3E}">
        <p14:creationId xmlns:p14="http://schemas.microsoft.com/office/powerpoint/2010/main" val="307986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6C8-7DFA-CEAD-83E1-954471C52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630" y="233882"/>
            <a:ext cx="10515600" cy="914466"/>
          </a:xfrm>
        </p:spPr>
        <p:txBody>
          <a:bodyPr/>
          <a:lstStyle/>
          <a:p>
            <a:r>
              <a:rPr lang="en-US" b="1" dirty="0"/>
              <a:t>Specification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2D9EA-35F1-94FF-D9D8-6A82C4E355B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66191" y="1548947"/>
            <a:ext cx="6915539" cy="4022725"/>
          </a:xfrm>
        </p:spPr>
        <p:txBody>
          <a:bodyPr>
            <a:normAutofit/>
          </a:bodyPr>
          <a:lstStyle/>
          <a:p>
            <a:r>
              <a:rPr lang="en-US" sz="2600" b="1" dirty="0"/>
              <a:t>DC Motor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● Wide Supply-Voltage Range: 4.5 V to  36 V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● Separate Input-Logic Supply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● Output Current:600 mA Per Channel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● High-Noise-Immunity Inputs</a:t>
            </a:r>
          </a:p>
        </p:txBody>
      </p:sp>
    </p:spTree>
    <p:extLst>
      <p:ext uri="{BB962C8B-B14F-4D97-AF65-F5344CB8AC3E}">
        <p14:creationId xmlns:p14="http://schemas.microsoft.com/office/powerpoint/2010/main" val="3417064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8AC5C-6E01-5C29-52C0-6F13B40D549F}"/>
              </a:ext>
            </a:extLst>
          </p:cNvPr>
          <p:cNvSpPr txBox="1"/>
          <p:nvPr/>
        </p:nvSpPr>
        <p:spPr>
          <a:xfrm>
            <a:off x="5027454" y="5630929"/>
            <a:ext cx="23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24 – DC motor </a:t>
            </a:r>
          </a:p>
        </p:txBody>
      </p:sp>
      <p:pic>
        <p:nvPicPr>
          <p:cNvPr id="4" name="image68.png">
            <a:extLst>
              <a:ext uri="{FF2B5EF4-FFF2-40B4-BE49-F238E27FC236}">
                <a16:creationId xmlns:a16="http://schemas.microsoft.com/office/drawing/2014/main" id="{E1C46F8E-D3AC-65D0-7E71-F67EAB0E1A5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76393" y="1137555"/>
            <a:ext cx="8895872" cy="44136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61565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EA2F9-8C81-509C-B62A-A90253259F39}"/>
              </a:ext>
            </a:extLst>
          </p:cNvPr>
          <p:cNvSpPr txBox="1"/>
          <p:nvPr/>
        </p:nvSpPr>
        <p:spPr>
          <a:xfrm>
            <a:off x="4551592" y="5716231"/>
            <a:ext cx="23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25 – DC motor </a:t>
            </a:r>
          </a:p>
        </p:txBody>
      </p:sp>
      <p:pic>
        <p:nvPicPr>
          <p:cNvPr id="4" name="image31.png">
            <a:extLst>
              <a:ext uri="{FF2B5EF4-FFF2-40B4-BE49-F238E27FC236}">
                <a16:creationId xmlns:a16="http://schemas.microsoft.com/office/drawing/2014/main" id="{D1C3F9D3-3E85-F6CF-B03F-DD72F380D17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80317" y="1057794"/>
            <a:ext cx="7962264" cy="45592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90336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D533-BDE6-497E-C8BD-FA9509FD8F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8653" y="0"/>
            <a:ext cx="10058400" cy="1449387"/>
          </a:xfrm>
        </p:spPr>
        <p:txBody>
          <a:bodyPr/>
          <a:lstStyle/>
          <a:p>
            <a:r>
              <a:rPr lang="en-US" b="0" i="0" dirty="0">
                <a:solidFill>
                  <a:srgbClr val="373A3C"/>
                </a:solidFill>
                <a:effectLst/>
                <a:latin typeface="-apple-system"/>
              </a:rPr>
              <a:t>Technique – Color sensor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CAEF5-251F-603A-CC06-F237870F0D91}"/>
              </a:ext>
            </a:extLst>
          </p:cNvPr>
          <p:cNvSpPr txBox="1"/>
          <p:nvPr/>
        </p:nvSpPr>
        <p:spPr>
          <a:xfrm>
            <a:off x="808652" y="4775278"/>
            <a:ext cx="1086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Datasheet:</a:t>
            </a:r>
            <a:endParaRPr lang="en-US" sz="1800" dirty="0"/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F921C-B845-CC25-75B6-AC3FB081AC54}"/>
              </a:ext>
            </a:extLst>
          </p:cNvPr>
          <p:cNvSpPr txBox="1"/>
          <p:nvPr/>
        </p:nvSpPr>
        <p:spPr>
          <a:xfrm>
            <a:off x="808652" y="1582275"/>
            <a:ext cx="10453397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  It can Detect the color of an object. 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Color converts the intensity of incident radiation into frequency.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  This is used to detect the color of coconut shells(brown) in the machine.</a:t>
            </a:r>
          </a:p>
        </p:txBody>
      </p:sp>
    </p:spTree>
    <p:extLst>
      <p:ext uri="{BB962C8B-B14F-4D97-AF65-F5344CB8AC3E}">
        <p14:creationId xmlns:p14="http://schemas.microsoft.com/office/powerpoint/2010/main" val="3968366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6C8-7DFA-CEAD-83E1-954471C524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630" y="233882"/>
            <a:ext cx="10515600" cy="914466"/>
          </a:xfrm>
        </p:spPr>
        <p:txBody>
          <a:bodyPr/>
          <a:lstStyle/>
          <a:p>
            <a:r>
              <a:rPr lang="en-US" b="1" dirty="0"/>
              <a:t>Specification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98BE52-28A9-FFFD-1AFB-58C79E0EF6C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54074" y="1533809"/>
            <a:ext cx="4937125" cy="4022725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/>
              <a:t>Color Sensor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● Working voltage: 2.7 - 5.5v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● Working current: 1.4 mA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● Dimension: 28.4 x 28.4 mm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● Interface: digital TTL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● Weight: 4.17g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● Programmable color</a:t>
            </a: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BFDF1548-B0C2-90BB-2289-E6A27044B28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01572" y="1314895"/>
            <a:ext cx="2888673" cy="241734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78284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Schematic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88B14-26F0-DAF7-F2BC-79020DBA4B97}"/>
              </a:ext>
            </a:extLst>
          </p:cNvPr>
          <p:cNvSpPr txBox="1"/>
          <p:nvPr/>
        </p:nvSpPr>
        <p:spPr>
          <a:xfrm>
            <a:off x="4991970" y="5800206"/>
            <a:ext cx="2201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26 – Color sensor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34D4E40C-055F-60B4-6DE5-7380BE4753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551" y="1216051"/>
            <a:ext cx="8966718" cy="45036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37762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39235-42A8-C291-34E8-95B6C6AD763B}"/>
              </a:ext>
            </a:extLst>
          </p:cNvPr>
          <p:cNvSpPr txBox="1">
            <a:spLocks/>
          </p:cNvSpPr>
          <p:nvPr/>
        </p:nvSpPr>
        <p:spPr>
          <a:xfrm>
            <a:off x="733630" y="143328"/>
            <a:ext cx="10515600" cy="91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PCB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728C0-6CE3-C1F0-87A3-C414B543F28F}"/>
              </a:ext>
            </a:extLst>
          </p:cNvPr>
          <p:cNvSpPr txBox="1"/>
          <p:nvPr/>
        </p:nvSpPr>
        <p:spPr>
          <a:xfrm>
            <a:off x="4837043" y="5800207"/>
            <a:ext cx="2226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27 – Color sensor</a:t>
            </a:r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E179CF30-CA9D-DA42-364F-2984089F7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6902" y="1057794"/>
            <a:ext cx="8504135" cy="466187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47271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45AFD-D712-4724-A73A-EF20569F5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8" t="31818" r="1423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B6B3D-6AAE-4AA0-8633-D98769DAB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Thank you!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F6637-AD04-4A78-821F-4DBBE4CF6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8887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FFE3-AF0C-4504-B647-A0F80438ED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7733" y="109061"/>
            <a:ext cx="10562253" cy="6240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Proposed Solution</a:t>
            </a: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DF5F181E-DD0C-483C-84B7-120398181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960" y="1984375"/>
            <a:ext cx="1287463" cy="4873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Keypad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55265609-E7E8-48AD-AE74-F784E7AC4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359" y="3108464"/>
            <a:ext cx="1287463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Ultrasonic sensor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7D9BA95-F8B0-4490-B77F-642E6FB07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359" y="4170843"/>
            <a:ext cx="1287463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IR sensor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736C96-71EA-443D-A59D-7D191AD810BA}"/>
              </a:ext>
            </a:extLst>
          </p:cNvPr>
          <p:cNvSpPr/>
          <p:nvPr/>
        </p:nvSpPr>
        <p:spPr>
          <a:xfrm>
            <a:off x="4569217" y="1495764"/>
            <a:ext cx="2026920" cy="48056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B15DCEEE-F6E8-4B02-8732-D44030DB8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0" y="1401323"/>
            <a:ext cx="1524499" cy="4873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C3907CE0-4540-464B-B755-FFEA634BA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0" y="2065497"/>
            <a:ext cx="1524499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cs typeface="Times New Roman" panose="02020603050405020304" pitchFamily="18" charset="0"/>
              </a:rPr>
              <a:t>Buzzer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: Rounded Corners 13">
            <a:extLst>
              <a:ext uri="{FF2B5EF4-FFF2-40B4-BE49-F238E27FC236}">
                <a16:creationId xmlns:a16="http://schemas.microsoft.com/office/drawing/2014/main" id="{3E8A1C3E-12FE-45CA-A567-E39DDCC8A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517" y="5144027"/>
            <a:ext cx="1531613" cy="6398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Stepper motor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Moving the cut disk up and down.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005C5752-E61E-491E-B1BA-1880F8E86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0" y="2799856"/>
            <a:ext cx="1524500" cy="8606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DC motor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Rotating the cut disk, coconut scraper and blender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: Rounded Corners 15">
            <a:extLst>
              <a:ext uri="{FF2B5EF4-FFF2-40B4-BE49-F238E27FC236}">
                <a16:creationId xmlns:a16="http://schemas.microsoft.com/office/drawing/2014/main" id="{D99F4605-D85E-48DE-BFE1-47A7C6DC8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0" y="3867014"/>
            <a:ext cx="1531613" cy="9820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Servo motor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Pointing the coconut fixing handle towards the coconut scraper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52E959DF-BFA5-4BF5-85E4-56F542E7E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1" y="5999565"/>
            <a:ext cx="1531612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Blender system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5E0F94E-756F-443C-85AF-9DA09A823CEE}"/>
              </a:ext>
            </a:extLst>
          </p:cNvPr>
          <p:cNvSpPr/>
          <p:nvPr/>
        </p:nvSpPr>
        <p:spPr>
          <a:xfrm>
            <a:off x="2575646" y="2224578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B2EBAF-2643-4925-80EF-F489CEB12ED7}"/>
              </a:ext>
            </a:extLst>
          </p:cNvPr>
          <p:cNvSpPr/>
          <p:nvPr/>
        </p:nvSpPr>
        <p:spPr>
          <a:xfrm>
            <a:off x="2569029" y="439166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8F1628B-A221-4A70-B905-6A7001FE9138}"/>
              </a:ext>
            </a:extLst>
          </p:cNvPr>
          <p:cNvSpPr/>
          <p:nvPr/>
        </p:nvSpPr>
        <p:spPr>
          <a:xfrm>
            <a:off x="4838700" y="8633460"/>
            <a:ext cx="1280160" cy="45085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45">
            <a:extLst>
              <a:ext uri="{FF2B5EF4-FFF2-40B4-BE49-F238E27FC236}">
                <a16:creationId xmlns:a16="http://schemas.microsoft.com/office/drawing/2014/main" id="{FFDB0489-015F-42D9-B028-5E1CAB11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327" y="822183"/>
            <a:ext cx="1028700" cy="381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DE7D7A13-6735-4332-9578-3B9712148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0973" y="827924"/>
            <a:ext cx="1028700" cy="35083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7">
            <a:extLst>
              <a:ext uri="{FF2B5EF4-FFF2-40B4-BE49-F238E27FC236}">
                <a16:creationId xmlns:a16="http://schemas.microsoft.com/office/drawing/2014/main" id="{8B576CC7-6790-4A96-A978-6716976D3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737" y="6404377"/>
            <a:ext cx="2066400" cy="362602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Atmega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32 Microcontroller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Box 49">
            <a:extLst>
              <a:ext uri="{FF2B5EF4-FFF2-40B4-BE49-F238E27FC236}">
                <a16:creationId xmlns:a16="http://schemas.microsoft.com/office/drawing/2014/main" id="{EF02569E-9802-4FF0-9F78-AF80B5547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332" y="1840683"/>
            <a:ext cx="1165225" cy="285750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50">
            <a:extLst>
              <a:ext uri="{FF2B5EF4-FFF2-40B4-BE49-F238E27FC236}">
                <a16:creationId xmlns:a16="http://schemas.microsoft.com/office/drawing/2014/main" id="{4139B760-6F09-4373-9D07-67BA3F87C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332" y="2746859"/>
            <a:ext cx="1165225" cy="449263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(Water level)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Box 51">
            <a:extLst>
              <a:ext uri="{FF2B5EF4-FFF2-40B4-BE49-F238E27FC236}">
                <a16:creationId xmlns:a16="http://schemas.microsoft.com/office/drawing/2014/main" id="{C11805D9-921E-47A1-B10E-067ECA9C9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852" y="3834006"/>
            <a:ext cx="1165225" cy="487362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 (of the cut disk)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 Box 52">
            <a:extLst>
              <a:ext uri="{FF2B5EF4-FFF2-40B4-BE49-F238E27FC236}">
                <a16:creationId xmlns:a16="http://schemas.microsoft.com/office/drawing/2014/main" id="{C2213D44-73A7-40D6-9043-149B68A12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3" y="4959259"/>
            <a:ext cx="1165225" cy="401251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motor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53">
            <a:extLst>
              <a:ext uri="{FF2B5EF4-FFF2-40B4-BE49-F238E27FC236}">
                <a16:creationId xmlns:a16="http://schemas.microsoft.com/office/drawing/2014/main" id="{9B314690-39FA-43B4-B81D-E7985811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4" y="1967782"/>
            <a:ext cx="1165225" cy="33972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Sound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Box 54">
            <a:extLst>
              <a:ext uri="{FF2B5EF4-FFF2-40B4-BE49-F238E27FC236}">
                <a16:creationId xmlns:a16="http://schemas.microsoft.com/office/drawing/2014/main" id="{F6FFAD4D-7F18-436A-B423-4DC55410B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3" y="1206859"/>
            <a:ext cx="1165225" cy="465138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and numbers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 Box 55">
            <a:extLst>
              <a:ext uri="{FF2B5EF4-FFF2-40B4-BE49-F238E27FC236}">
                <a16:creationId xmlns:a16="http://schemas.microsoft.com/office/drawing/2014/main" id="{5AC45B0D-ADA2-46B7-A938-CA959DEB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3" y="5943373"/>
            <a:ext cx="1165225" cy="230531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Grinding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 Box 56">
            <a:extLst>
              <a:ext uri="{FF2B5EF4-FFF2-40B4-BE49-F238E27FC236}">
                <a16:creationId xmlns:a16="http://schemas.microsoft.com/office/drawing/2014/main" id="{741F68C3-BEB7-4069-B0BF-916B604AA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2" y="3872105"/>
            <a:ext cx="1165225" cy="449263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motor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 Box 57">
            <a:extLst>
              <a:ext uri="{FF2B5EF4-FFF2-40B4-BE49-F238E27FC236}">
                <a16:creationId xmlns:a16="http://schemas.microsoft.com/office/drawing/2014/main" id="{3DE76878-F085-427A-90A0-E6990911C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5" y="2770554"/>
            <a:ext cx="1165225" cy="449263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motor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 Box 1">
            <a:extLst>
              <a:ext uri="{FF2B5EF4-FFF2-40B4-BE49-F238E27FC236}">
                <a16:creationId xmlns:a16="http://schemas.microsoft.com/office/drawing/2014/main" id="{47ECFD06-5BFA-4FDE-AAAE-D5EAABDEF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235" y="4267814"/>
            <a:ext cx="1738313" cy="190609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Starting the process of coconut scraping and grinding after analyzing the signal of the IR sensor, and color sensor and sending signals to Servomotor, DC motor, and blender system.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D2FA293E-EF28-48E5-AEFF-4876EFA36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521" y="1847189"/>
            <a:ext cx="1738312" cy="84621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user inputs and starting the coconut breaking process.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17">
            <a:extLst>
              <a:ext uri="{FF2B5EF4-FFF2-40B4-BE49-F238E27FC236}">
                <a16:creationId xmlns:a16="http://schemas.microsoft.com/office/drawing/2014/main" id="{A291E4D7-B634-4A0A-BD8A-8B4A7EC5F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235" y="3072948"/>
            <a:ext cx="1766887" cy="8239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water level of the water tank and send signals to the </a:t>
            </a:r>
            <a:r>
              <a:rPr lang="en-US" alt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buzzer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13322019-D383-485F-9E17-D746B73B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49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F0E1B671-9986-49FA-9BF5-719186FCA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56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AB0F5217-27CB-43D9-9836-F56FC5341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CB90715-4665-44DE-973D-E091F27E4E7E}"/>
              </a:ext>
            </a:extLst>
          </p:cNvPr>
          <p:cNvSpPr/>
          <p:nvPr/>
        </p:nvSpPr>
        <p:spPr>
          <a:xfrm>
            <a:off x="2577270" y="3290709"/>
            <a:ext cx="1881825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20675C-DD82-41FA-838C-212795BC1B9D}"/>
              </a:ext>
            </a:extLst>
          </p:cNvPr>
          <p:cNvSpPr/>
          <p:nvPr/>
        </p:nvSpPr>
        <p:spPr>
          <a:xfrm>
            <a:off x="1449517" y="852663"/>
            <a:ext cx="1028700" cy="350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Inputs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A30B921-8BE1-4166-B410-CD168AFFC93B}"/>
              </a:ext>
            </a:extLst>
          </p:cNvPr>
          <p:cNvSpPr/>
          <p:nvPr/>
        </p:nvSpPr>
        <p:spPr>
          <a:xfrm>
            <a:off x="6689367" y="626221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FADABDD-4CBA-49F2-ADE5-D34D4BAAB44F}"/>
              </a:ext>
            </a:extLst>
          </p:cNvPr>
          <p:cNvSpPr/>
          <p:nvPr/>
        </p:nvSpPr>
        <p:spPr>
          <a:xfrm>
            <a:off x="6698194" y="5477844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011F2F51-C62D-4340-92A7-0D110770DF02}"/>
              </a:ext>
            </a:extLst>
          </p:cNvPr>
          <p:cNvSpPr/>
          <p:nvPr/>
        </p:nvSpPr>
        <p:spPr>
          <a:xfrm>
            <a:off x="6657472" y="439166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898F76C-6729-4C2B-96AC-153A8564D322}"/>
              </a:ext>
            </a:extLst>
          </p:cNvPr>
          <p:cNvSpPr/>
          <p:nvPr/>
        </p:nvSpPr>
        <p:spPr>
          <a:xfrm>
            <a:off x="6689367" y="3229022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72D460AF-C100-488A-8750-08A0EA507B76}"/>
              </a:ext>
            </a:extLst>
          </p:cNvPr>
          <p:cNvSpPr/>
          <p:nvPr/>
        </p:nvSpPr>
        <p:spPr>
          <a:xfrm>
            <a:off x="6698194" y="2287992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A4B21DC8-85AA-43D2-8115-AE1E88482688}"/>
              </a:ext>
            </a:extLst>
          </p:cNvPr>
          <p:cNvSpPr/>
          <p:nvPr/>
        </p:nvSpPr>
        <p:spPr>
          <a:xfrm>
            <a:off x="6689367" y="1664060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6" name="Rectangle: Rounded Corners 8">
            <a:extLst>
              <a:ext uri="{FF2B5EF4-FFF2-40B4-BE49-F238E27FC236}">
                <a16:creationId xmlns:a16="http://schemas.microsoft.com/office/drawing/2014/main" id="{486504C9-F1B2-374F-644A-68B736040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754" y="5257021"/>
            <a:ext cx="1287463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Color Sensor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A18A291-A25E-0461-4028-2AAF5B1F23E0}"/>
              </a:ext>
            </a:extLst>
          </p:cNvPr>
          <p:cNvSpPr/>
          <p:nvPr/>
        </p:nvSpPr>
        <p:spPr>
          <a:xfrm>
            <a:off x="2564224" y="551640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Text Box 51">
            <a:extLst>
              <a:ext uri="{FF2B5EF4-FFF2-40B4-BE49-F238E27FC236}">
                <a16:creationId xmlns:a16="http://schemas.microsoft.com/office/drawing/2014/main" id="{81141659-F4B0-05FB-4D8F-F1E5AB88C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331" y="4970435"/>
            <a:ext cx="1165225" cy="487362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 (of the color)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2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BFBD46D-554C-4F8A-A6E5-0F79DD87E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38" y="1956947"/>
            <a:ext cx="5274375" cy="3453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EECBF-44A9-44DE-BDFD-EB710E6908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9738" y="525925"/>
            <a:ext cx="10515600" cy="1177925"/>
          </a:xfrm>
        </p:spPr>
        <p:txBody>
          <a:bodyPr/>
          <a:lstStyle/>
          <a:p>
            <a:r>
              <a:rPr lang="en-US" b="1" dirty="0"/>
              <a:t>3D Diagram</a:t>
            </a:r>
          </a:p>
        </p:txBody>
      </p:sp>
      <p:sp>
        <p:nvSpPr>
          <p:cNvPr id="5" name="Text Box 28">
            <a:extLst>
              <a:ext uri="{FF2B5EF4-FFF2-40B4-BE49-F238E27FC236}">
                <a16:creationId xmlns:a16="http://schemas.microsoft.com/office/drawing/2014/main" id="{3381FEC1-F7BB-46BF-8701-3A04AE2BE44B}"/>
              </a:ext>
            </a:extLst>
          </p:cNvPr>
          <p:cNvSpPr txBox="1"/>
          <p:nvPr/>
        </p:nvSpPr>
        <p:spPr>
          <a:xfrm>
            <a:off x="39583" y="3998984"/>
            <a:ext cx="792480" cy="33528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Batang" panose="02030600000101010101" pitchFamily="18" charset="-127"/>
              </a:rPr>
              <a:t>Blender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70D824-67AA-455D-BA9B-5F51E0CB126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2063" y="4166624"/>
            <a:ext cx="2202383" cy="785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418D3B-7353-4EA7-AFE9-B8E3AAF3A1AE}"/>
              </a:ext>
            </a:extLst>
          </p:cNvPr>
          <p:cNvSpPr txBox="1"/>
          <p:nvPr/>
        </p:nvSpPr>
        <p:spPr>
          <a:xfrm>
            <a:off x="2590619" y="5665590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1 -Front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91F5A-8EF7-49D7-8699-916CA6DE48A1}"/>
              </a:ext>
            </a:extLst>
          </p:cNvPr>
          <p:cNvSpPr txBox="1"/>
          <p:nvPr/>
        </p:nvSpPr>
        <p:spPr>
          <a:xfrm>
            <a:off x="8126238" y="5704259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2 –Right side view</a:t>
            </a:r>
          </a:p>
        </p:txBody>
      </p:sp>
      <p:pic>
        <p:nvPicPr>
          <p:cNvPr id="12" name="Picture 11" descr="A room with a table and chairs&#10;&#10;Description automatically generated with medium confidence">
            <a:extLst>
              <a:ext uri="{FF2B5EF4-FFF2-40B4-BE49-F238E27FC236}">
                <a16:creationId xmlns:a16="http://schemas.microsoft.com/office/drawing/2014/main" id="{779BA483-A097-4AFE-8A81-9D265BE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33" y="1956947"/>
            <a:ext cx="5287622" cy="345365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EF799-562F-4330-860B-5D45D568EC34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090508" y="1740631"/>
            <a:ext cx="1181394" cy="84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6E012-E148-4C82-A39D-51086CF280F9}"/>
              </a:ext>
            </a:extLst>
          </p:cNvPr>
          <p:cNvSpPr txBox="1"/>
          <p:nvPr/>
        </p:nvSpPr>
        <p:spPr>
          <a:xfrm>
            <a:off x="10838466" y="1402077"/>
            <a:ext cx="86687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Glass</a:t>
            </a:r>
            <a:r>
              <a:rPr lang="en-US" sz="1600" i="1" dirty="0"/>
              <a:t> </a:t>
            </a:r>
            <a:r>
              <a:rPr lang="en-US" sz="1200" dirty="0"/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23576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4FF2-1DBF-557C-425C-B206D7B7F775}"/>
              </a:ext>
            </a:extLst>
          </p:cNvPr>
          <p:cNvSpPr txBox="1">
            <a:spLocks/>
          </p:cNvSpPr>
          <p:nvPr/>
        </p:nvSpPr>
        <p:spPr>
          <a:xfrm>
            <a:off x="1171077" y="225593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3D Diagram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541D74-54C1-31AD-B9C1-2FB471DEC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73" y="1762660"/>
            <a:ext cx="5172561" cy="380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343DF0-5B29-A07D-B305-54D21A44577D}"/>
              </a:ext>
            </a:extLst>
          </p:cNvPr>
          <p:cNvSpPr txBox="1"/>
          <p:nvPr/>
        </p:nvSpPr>
        <p:spPr>
          <a:xfrm>
            <a:off x="4492047" y="5626935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3 -Side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010F-47B8-19A9-2BC1-2AA20567D00F}"/>
              </a:ext>
            </a:extLst>
          </p:cNvPr>
          <p:cNvSpPr txBox="1"/>
          <p:nvPr/>
        </p:nvSpPr>
        <p:spPr>
          <a:xfrm>
            <a:off x="9434392" y="1763201"/>
            <a:ext cx="866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Color sensor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AAF161-3201-CEF0-DAFA-1C5EF2CF02F6}"/>
              </a:ext>
            </a:extLst>
          </p:cNvPr>
          <p:cNvCxnSpPr>
            <a:cxnSpLocks/>
          </p:cNvCxnSpPr>
          <p:nvPr/>
        </p:nvCxnSpPr>
        <p:spPr>
          <a:xfrm flipH="1">
            <a:off x="6428877" y="1994034"/>
            <a:ext cx="3005515" cy="68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33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B225-CEBA-4081-B5A4-E5A781493B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44" y="229258"/>
            <a:ext cx="10515600" cy="903288"/>
          </a:xfrm>
        </p:spPr>
        <p:txBody>
          <a:bodyPr/>
          <a:lstStyle/>
          <a:p>
            <a:r>
              <a:rPr lang="en-US" b="1" dirty="0"/>
              <a:t>3D Animation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D3B99-B553-46D6-954C-AF07AAE46006}"/>
              </a:ext>
            </a:extLst>
          </p:cNvPr>
          <p:cNvSpPr txBox="1"/>
          <p:nvPr/>
        </p:nvSpPr>
        <p:spPr>
          <a:xfrm>
            <a:off x="1141444" y="5942306"/>
            <a:ext cx="1112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for 3D Animation: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https://drive.google.com/file/d/1ILcT4oXj9GX8DXqPTRbnsRM1xtLKLiQE/view?usp=drivesdk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grp15">
            <a:hlinkClick r:id="" action="ppaction://media"/>
            <a:extLst>
              <a:ext uri="{FF2B5EF4-FFF2-40B4-BE49-F238E27FC236}">
                <a16:creationId xmlns:a16="http://schemas.microsoft.com/office/drawing/2014/main" id="{FE414853-B696-4590-801D-08DE7AB05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4763" y="1132546"/>
            <a:ext cx="6808238" cy="45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71C6498CC4AA428E8C62519D23EE2F" ma:contentTypeVersion="4" ma:contentTypeDescription="Create a new document." ma:contentTypeScope="" ma:versionID="ff6da9815acf767694aa0bdf6b6507fb">
  <xsd:schema xmlns:xsd="http://www.w3.org/2001/XMLSchema" xmlns:xs="http://www.w3.org/2001/XMLSchema" xmlns:p="http://schemas.microsoft.com/office/2006/metadata/properties" xmlns:ns3="021cb6b0-e374-4d4e-8473-679713ed79eb" targetNamespace="http://schemas.microsoft.com/office/2006/metadata/properties" ma:root="true" ma:fieldsID="8d12cde007419ca81f66715b92e8a6b0" ns3:_="">
    <xsd:import namespace="021cb6b0-e374-4d4e-8473-679713ed79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cb6b0-e374-4d4e-8473-679713ed79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AFEA90-5875-444C-BDE1-9B7D67C506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1cb6b0-e374-4d4e-8473-679713ed79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C2DCD2-2BB6-46AA-BDE4-067F91BB92C3}">
  <ds:schemaRefs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021cb6b0-e374-4d4e-8473-679713ed79eb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45113E5-D668-44BC-AC69-1702C9924D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2395</TotalTime>
  <Words>2100</Words>
  <Application>Microsoft Office PowerPoint</Application>
  <PresentationFormat>Widescreen</PresentationFormat>
  <Paragraphs>417</Paragraphs>
  <Slides>59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Courier New</vt:lpstr>
      <vt:lpstr>Noto Sans Symbols</vt:lpstr>
      <vt:lpstr>Symbol</vt:lpstr>
      <vt:lpstr>Times New Roman</vt:lpstr>
      <vt:lpstr>Retrospect</vt:lpstr>
      <vt:lpstr>  Automatic Coconut Breaking, Scraping, and Grinding Machine </vt:lpstr>
      <vt:lpstr>Group Members</vt:lpstr>
      <vt:lpstr>Outline</vt:lpstr>
      <vt:lpstr>Problem in brief</vt:lpstr>
      <vt:lpstr>Project Aim and Objectives</vt:lpstr>
      <vt:lpstr>Proposed Solution</vt:lpstr>
      <vt:lpstr>3D Diagram</vt:lpstr>
      <vt:lpstr>PowerPoint Presentation</vt:lpstr>
      <vt:lpstr>3D Animation</vt:lpstr>
      <vt:lpstr>PowerPoint Presentation</vt:lpstr>
      <vt:lpstr>Circuit Diagram</vt:lpstr>
      <vt:lpstr>PowerPoint Presentation</vt:lpstr>
      <vt:lpstr>Resources Requirements</vt:lpstr>
      <vt:lpstr>Cost Estimation</vt:lpstr>
      <vt:lpstr> Individual Contribution &amp; Responsibilities</vt:lpstr>
      <vt:lpstr>Technique – Ultrasonic sensor</vt:lpstr>
      <vt:lpstr>Specification</vt:lpstr>
      <vt:lpstr>PowerPoint Presentation</vt:lpstr>
      <vt:lpstr>PowerPoint Presentation</vt:lpstr>
      <vt:lpstr>Technique - LCD</vt:lpstr>
      <vt:lpstr>Specification</vt:lpstr>
      <vt:lpstr>PowerPoint Presentation</vt:lpstr>
      <vt:lpstr>PowerPoint Presentation</vt:lpstr>
      <vt:lpstr> Individual Contribution &amp; Responsibilities</vt:lpstr>
      <vt:lpstr>Technique – Servo Motor</vt:lpstr>
      <vt:lpstr>Specification</vt:lpstr>
      <vt:lpstr>PowerPoint Presentation</vt:lpstr>
      <vt:lpstr>PowerPoint Presentation</vt:lpstr>
      <vt:lpstr>Technique - Buzzer</vt:lpstr>
      <vt:lpstr>Specification</vt:lpstr>
      <vt:lpstr>PowerPoint Presentation</vt:lpstr>
      <vt:lpstr>PowerPoint Presentation</vt:lpstr>
      <vt:lpstr> Individual Contribution &amp; Responsibilities</vt:lpstr>
      <vt:lpstr>Technique – Stepper motor</vt:lpstr>
      <vt:lpstr>Specification</vt:lpstr>
      <vt:lpstr>PowerPoint Presentation</vt:lpstr>
      <vt:lpstr>PowerPoint Presentation</vt:lpstr>
      <vt:lpstr>Technique</vt:lpstr>
      <vt:lpstr>PowerPoint Presentation</vt:lpstr>
      <vt:lpstr>PowerPoint Presentation</vt:lpstr>
      <vt:lpstr> Individual Contribution &amp; Responsibilities</vt:lpstr>
      <vt:lpstr>Technique – IR Sensor</vt:lpstr>
      <vt:lpstr>Specification</vt:lpstr>
      <vt:lpstr>PowerPoint Presentation</vt:lpstr>
      <vt:lpstr>PowerPoint Presentation</vt:lpstr>
      <vt:lpstr>Technique - Keypad</vt:lpstr>
      <vt:lpstr>Specification</vt:lpstr>
      <vt:lpstr>PowerPoint Presentation</vt:lpstr>
      <vt:lpstr>PowerPoint Presentation</vt:lpstr>
      <vt:lpstr> Individual Contribution &amp; Responsibilities</vt:lpstr>
      <vt:lpstr>Technique-DC Motor</vt:lpstr>
      <vt:lpstr>Specification</vt:lpstr>
      <vt:lpstr>PowerPoint Presentation</vt:lpstr>
      <vt:lpstr>PowerPoint Presentation</vt:lpstr>
      <vt:lpstr>Technique – Color sensor</vt:lpstr>
      <vt:lpstr>Specification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Coconut Breaking, Scraping, and Grinding Machine</dc:title>
  <dc:creator>Ravindu Karunaweera</dc:creator>
  <cp:lastModifiedBy>Ravindu Karunaweera</cp:lastModifiedBy>
  <cp:revision>5</cp:revision>
  <dcterms:created xsi:type="dcterms:W3CDTF">2022-05-23T18:15:33Z</dcterms:created>
  <dcterms:modified xsi:type="dcterms:W3CDTF">2022-07-20T10:58:14Z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0x010100AA71C6498CC4AA428E8C62519D23EE2F</vt:lpwstr>
  </property>
</Properties>
</file>